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9" r:id="rId3"/>
    <p:sldId id="260" r:id="rId4"/>
    <p:sldId id="279" r:id="rId5"/>
    <p:sldId id="278" r:id="rId6"/>
    <p:sldId id="283" r:id="rId7"/>
    <p:sldId id="280" r:id="rId8"/>
    <p:sldId id="281" r:id="rId9"/>
    <p:sldId id="282" r:id="rId10"/>
    <p:sldId id="284" r:id="rId11"/>
    <p:sldId id="293" r:id="rId12"/>
    <p:sldId id="295" r:id="rId13"/>
    <p:sldId id="297" r:id="rId14"/>
    <p:sldId id="296" r:id="rId15"/>
    <p:sldId id="294" r:id="rId16"/>
    <p:sldId id="298" r:id="rId17"/>
    <p:sldId id="301" r:id="rId18"/>
    <p:sldId id="300" r:id="rId19"/>
    <p:sldId id="299" r:id="rId20"/>
    <p:sldId id="287" r:id="rId21"/>
    <p:sldId id="288" r:id="rId22"/>
    <p:sldId id="292" r:id="rId23"/>
    <p:sldId id="286" r:id="rId24"/>
    <p:sldId id="289" r:id="rId25"/>
    <p:sldId id="290" r:id="rId26"/>
    <p:sldId id="29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A358229-4E84-44E9-A60D-E191EE02B998}" type="datetimeFigureOut">
              <a:rPr lang="en-US" smtClean="0"/>
              <a:t>12/19/2021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F232EA-14AA-48BE-A013-D1F0F7C64DC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957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358229-4E84-44E9-A60D-E191EE02B998}" type="datetimeFigureOut">
              <a:rPr lang="en-US" smtClean="0"/>
              <a:t>12/19/2021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F232EA-14AA-48BE-A013-D1F0F7C64DCE}" type="slidenum">
              <a:rPr lang="en-US" smtClean="0"/>
              <a:t>‹#›</a:t>
            </a:fld>
            <a:endParaRPr lang="en-US"/>
          </a:p>
        </p:txBody>
      </p:sp>
    </p:spTree>
    <p:extLst>
      <p:ext uri="{BB962C8B-B14F-4D97-AF65-F5344CB8AC3E}">
        <p14:creationId xmlns:p14="http://schemas.microsoft.com/office/powerpoint/2010/main" val="1661619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358229-4E84-44E9-A60D-E191EE02B998}" type="datetimeFigureOut">
              <a:rPr lang="en-US" smtClean="0"/>
              <a:t>12/19/2021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F232EA-14AA-48BE-A013-D1F0F7C64DCE}" type="slidenum">
              <a:rPr lang="en-US" smtClean="0"/>
              <a:t>‹#›</a:t>
            </a:fld>
            <a:endParaRPr lang="en-US"/>
          </a:p>
        </p:txBody>
      </p:sp>
    </p:spTree>
    <p:extLst>
      <p:ext uri="{BB962C8B-B14F-4D97-AF65-F5344CB8AC3E}">
        <p14:creationId xmlns:p14="http://schemas.microsoft.com/office/powerpoint/2010/main" val="3618781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358229-4E84-44E9-A60D-E191EE02B998}" type="datetimeFigureOut">
              <a:rPr lang="en-US" smtClean="0"/>
              <a:t>12/19/2021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F232EA-14AA-48BE-A013-D1F0F7C64DCE}" type="slidenum">
              <a:rPr lang="en-US" smtClean="0"/>
              <a:t>‹#›</a:t>
            </a:fld>
            <a:endParaRPr lang="en-US"/>
          </a:p>
        </p:txBody>
      </p:sp>
    </p:spTree>
    <p:extLst>
      <p:ext uri="{BB962C8B-B14F-4D97-AF65-F5344CB8AC3E}">
        <p14:creationId xmlns:p14="http://schemas.microsoft.com/office/powerpoint/2010/main" val="10133289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A358229-4E84-44E9-A60D-E191EE02B998}" type="datetimeFigureOut">
              <a:rPr lang="en-US" smtClean="0"/>
              <a:t>12/19/2021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F232EA-14AA-48BE-A013-D1F0F7C64DC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4487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A358229-4E84-44E9-A60D-E191EE02B998}" type="datetimeFigureOut">
              <a:rPr lang="en-US" smtClean="0"/>
              <a:t>12/19/2021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F232EA-14AA-48BE-A013-D1F0F7C64DCE}" type="slidenum">
              <a:rPr lang="en-US" smtClean="0"/>
              <a:t>‹#›</a:t>
            </a:fld>
            <a:endParaRPr lang="en-US"/>
          </a:p>
        </p:txBody>
      </p:sp>
    </p:spTree>
    <p:extLst>
      <p:ext uri="{BB962C8B-B14F-4D97-AF65-F5344CB8AC3E}">
        <p14:creationId xmlns:p14="http://schemas.microsoft.com/office/powerpoint/2010/main" val="7396323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A358229-4E84-44E9-A60D-E191EE02B998}" type="datetimeFigureOut">
              <a:rPr lang="en-US" smtClean="0"/>
              <a:t>12/19/2021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F232EA-14AA-48BE-A013-D1F0F7C64DCE}" type="slidenum">
              <a:rPr lang="en-US" smtClean="0"/>
              <a:t>‹#›</a:t>
            </a:fld>
            <a:endParaRPr lang="en-US"/>
          </a:p>
        </p:txBody>
      </p:sp>
    </p:spTree>
    <p:extLst>
      <p:ext uri="{BB962C8B-B14F-4D97-AF65-F5344CB8AC3E}">
        <p14:creationId xmlns:p14="http://schemas.microsoft.com/office/powerpoint/2010/main" val="37663305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A358229-4E84-44E9-A60D-E191EE02B998}" type="datetimeFigureOut">
              <a:rPr lang="en-US" smtClean="0"/>
              <a:t>12/19/2021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F232EA-14AA-48BE-A013-D1F0F7C64DCE}" type="slidenum">
              <a:rPr lang="en-US" smtClean="0"/>
              <a:t>‹#›</a:t>
            </a:fld>
            <a:endParaRPr lang="en-US"/>
          </a:p>
        </p:txBody>
      </p:sp>
    </p:spTree>
    <p:extLst>
      <p:ext uri="{BB962C8B-B14F-4D97-AF65-F5344CB8AC3E}">
        <p14:creationId xmlns:p14="http://schemas.microsoft.com/office/powerpoint/2010/main" val="4156232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A358229-4E84-44E9-A60D-E191EE02B998}" type="datetimeFigureOut">
              <a:rPr lang="en-US" smtClean="0"/>
              <a:t>12/19/2021</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ECF232EA-14AA-48BE-A013-D1F0F7C64DCE}" type="slidenum">
              <a:rPr lang="en-US" smtClean="0"/>
              <a:t>‹#›</a:t>
            </a:fld>
            <a:endParaRPr lang="en-US"/>
          </a:p>
        </p:txBody>
      </p:sp>
    </p:spTree>
    <p:extLst>
      <p:ext uri="{BB962C8B-B14F-4D97-AF65-F5344CB8AC3E}">
        <p14:creationId xmlns:p14="http://schemas.microsoft.com/office/powerpoint/2010/main" val="2902724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A358229-4E84-44E9-A60D-E191EE02B998}" type="datetimeFigureOut">
              <a:rPr lang="en-US" smtClean="0"/>
              <a:t>12/19/2021</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CF232EA-14AA-48BE-A013-D1F0F7C64DCE}" type="slidenum">
              <a:rPr lang="en-US" smtClean="0"/>
              <a:t>‹#›</a:t>
            </a:fld>
            <a:endParaRPr lang="en-US"/>
          </a:p>
        </p:txBody>
      </p:sp>
    </p:spTree>
    <p:extLst>
      <p:ext uri="{BB962C8B-B14F-4D97-AF65-F5344CB8AC3E}">
        <p14:creationId xmlns:p14="http://schemas.microsoft.com/office/powerpoint/2010/main" val="1812930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A358229-4E84-44E9-A60D-E191EE02B998}" type="datetimeFigureOut">
              <a:rPr lang="en-US" smtClean="0"/>
              <a:t>12/19/2021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F232EA-14AA-48BE-A013-D1F0F7C64DCE}" type="slidenum">
              <a:rPr lang="en-US" smtClean="0"/>
              <a:t>‹#›</a:t>
            </a:fld>
            <a:endParaRPr lang="en-US"/>
          </a:p>
        </p:txBody>
      </p:sp>
    </p:spTree>
    <p:extLst>
      <p:ext uri="{BB962C8B-B14F-4D97-AF65-F5344CB8AC3E}">
        <p14:creationId xmlns:p14="http://schemas.microsoft.com/office/powerpoint/2010/main" val="2136518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A358229-4E84-44E9-A60D-E191EE02B998}" type="datetimeFigureOut">
              <a:rPr lang="en-US" smtClean="0"/>
              <a:t>12/19/2021</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CF232EA-14AA-48BE-A013-D1F0F7C64DCE}"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052255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396343" y="470262"/>
            <a:ext cx="5434148" cy="923330"/>
          </a:xfrm>
          <a:prstGeom prst="rect">
            <a:avLst/>
          </a:prstGeom>
          <a:noFill/>
        </p:spPr>
        <p:txBody>
          <a:bodyPr wrap="square" rtlCol="0">
            <a:spAutoFit/>
          </a:bodyPr>
          <a:lstStyle/>
          <a:p>
            <a:pPr algn="ctr"/>
            <a:r>
              <a:rPr lang="en-US" b="1" dirty="0">
                <a:solidFill>
                  <a:srgbClr val="000000"/>
                </a:solidFill>
                <a:latin typeface="Arial" panose="020B0604020202020204" pitchFamily="34" charset="0"/>
                <a:cs typeface="Arial" panose="020B0604020202020204" pitchFamily="34" charset="0"/>
              </a:rPr>
              <a:t>TRƯỜNG ĐẠI HỌC GIAO THÔNG VẬN TẢI</a:t>
            </a:r>
          </a:p>
          <a:p>
            <a:pPr algn="ctr"/>
            <a:r>
              <a:rPr lang="en-US" b="1" dirty="0">
                <a:solidFill>
                  <a:srgbClr val="000000"/>
                </a:solidFill>
                <a:latin typeface="Arial" panose="020B0604020202020204" pitchFamily="34" charset="0"/>
                <a:cs typeface="Arial" panose="020B0604020202020204" pitchFamily="34" charset="0"/>
              </a:rPr>
              <a:t>KHOA GIÁO DỤC QUỐC PHÒNG</a:t>
            </a:r>
          </a:p>
          <a:p>
            <a:pPr algn="ctr"/>
            <a:r>
              <a:rPr lang="en-US" b="1" dirty="0">
                <a:solidFill>
                  <a:srgbClr val="000000"/>
                </a:solidFill>
                <a:latin typeface="Arial" panose="020B0604020202020204" pitchFamily="34" charset="0"/>
                <a:cs typeface="Arial" panose="020B0604020202020204" pitchFamily="34" charset="0"/>
              </a:rPr>
              <a:t>BỘ MÔN GIÁO DỤC CHÍNH TRỊ - QP, AN</a:t>
            </a:r>
          </a:p>
        </p:txBody>
      </p:sp>
      <p:sp>
        <p:nvSpPr>
          <p:cNvPr id="5" name="TextBox 4"/>
          <p:cNvSpPr txBox="1"/>
          <p:nvPr/>
        </p:nvSpPr>
        <p:spPr>
          <a:xfrm>
            <a:off x="2259875" y="2181488"/>
            <a:ext cx="7680960" cy="2000548"/>
          </a:xfrm>
          <a:prstGeom prst="rect">
            <a:avLst/>
          </a:prstGeom>
          <a:noFill/>
        </p:spPr>
        <p:txBody>
          <a:bodyPr wrap="square" rtlCol="0">
            <a:spAutoFit/>
          </a:bodyPr>
          <a:lstStyle/>
          <a:p>
            <a:pPr algn="ctr"/>
            <a:r>
              <a:rPr lang="en-US" sz="2800" b="1" dirty="0">
                <a:solidFill>
                  <a:srgbClr val="000000"/>
                </a:solidFill>
                <a:latin typeface="Arial" panose="020B0604020202020204" pitchFamily="34" charset="0"/>
                <a:cs typeface="Arial" panose="020B0604020202020204" pitchFamily="34" charset="0"/>
              </a:rPr>
              <a:t>BÀI GIẢNG</a:t>
            </a:r>
          </a:p>
          <a:p>
            <a:pPr algn="ctr"/>
            <a:r>
              <a:rPr lang="en-US" sz="3200" b="1" dirty="0">
                <a:latin typeface="Arial" panose="020B0604020202020204" pitchFamily="34" charset="0"/>
                <a:cs typeface="Arial" panose="020B0604020202020204" pitchFamily="34" charset="0"/>
              </a:rPr>
              <a:t>PHÒNG, CHỐNG VI PHẠM PHÁP LUẬT VỀ ĐẢM BẢO TRẬT TỰ AN TOÀN GIAO THÔNG</a:t>
            </a:r>
            <a:endParaRPr lang="en-US" sz="3200" b="1" dirty="0">
              <a:solidFill>
                <a:srgbClr val="002060"/>
              </a:solidFill>
              <a:latin typeface="Arial" panose="020B0604020202020204" pitchFamily="34" charset="0"/>
              <a:cs typeface="Arial" panose="020B0604020202020204" pitchFamily="34" charset="0"/>
            </a:endParaRPr>
          </a:p>
        </p:txBody>
      </p:sp>
      <p:sp>
        <p:nvSpPr>
          <p:cNvPr id="6" name="TextBox 5"/>
          <p:cNvSpPr txBox="1"/>
          <p:nvPr/>
        </p:nvSpPr>
        <p:spPr>
          <a:xfrm>
            <a:off x="4598126" y="5995851"/>
            <a:ext cx="3331027" cy="369332"/>
          </a:xfrm>
          <a:prstGeom prst="rect">
            <a:avLst/>
          </a:prstGeom>
          <a:noFill/>
        </p:spPr>
        <p:txBody>
          <a:bodyPr wrap="square" rtlCol="0">
            <a:spAutoFit/>
          </a:bodyPr>
          <a:lstStyle/>
          <a:p>
            <a:pPr algn="ctr"/>
            <a:r>
              <a:rPr lang="en-US" b="1" dirty="0">
                <a:solidFill>
                  <a:srgbClr val="000000"/>
                </a:solidFill>
                <a:latin typeface="Arial" panose="020B0604020202020204" pitchFamily="34" charset="0"/>
                <a:cs typeface="Arial" panose="020B0604020202020204" pitchFamily="34" charset="0"/>
              </a:rPr>
              <a:t>HÀ NỘI THÁNG 8 NĂM 2020</a:t>
            </a:r>
          </a:p>
        </p:txBody>
      </p:sp>
      <p:pic>
        <p:nvPicPr>
          <p:cNvPr id="7" name="Picture 6"/>
          <p:cNvPicPr>
            <a:picLocks noChangeAspect="1"/>
          </p:cNvPicPr>
          <p:nvPr/>
        </p:nvPicPr>
        <p:blipFill>
          <a:blip r:embed="rId2"/>
          <a:stretch>
            <a:fillRect/>
          </a:stretch>
        </p:blipFill>
        <p:spPr>
          <a:xfrm>
            <a:off x="129813" y="26126"/>
            <a:ext cx="1921055" cy="1921055"/>
          </a:xfrm>
          <a:prstGeom prst="rect">
            <a:avLst/>
          </a:prstGeom>
        </p:spPr>
      </p:pic>
      <p:pic>
        <p:nvPicPr>
          <p:cNvPr id="8" name="Picture 7"/>
          <p:cNvPicPr>
            <a:picLocks noChangeAspect="1"/>
          </p:cNvPicPr>
          <p:nvPr/>
        </p:nvPicPr>
        <p:blipFill>
          <a:blip r:embed="rId3"/>
          <a:stretch>
            <a:fillRect/>
          </a:stretch>
        </p:blipFill>
        <p:spPr>
          <a:xfrm>
            <a:off x="9809336" y="0"/>
            <a:ext cx="2382664" cy="1985553"/>
          </a:xfrm>
          <a:prstGeom prst="rect">
            <a:avLst/>
          </a:prstGeom>
        </p:spPr>
      </p:pic>
    </p:spTree>
    <p:extLst>
      <p:ext uri="{BB962C8B-B14F-4D97-AF65-F5344CB8AC3E}">
        <p14:creationId xmlns:p14="http://schemas.microsoft.com/office/powerpoint/2010/main" val="16200121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4" name="TextBox 3">
            <a:extLst>
              <a:ext uri="{FF2B5EF4-FFF2-40B4-BE49-F238E27FC236}">
                <a16:creationId xmlns:a16="http://schemas.microsoft.com/office/drawing/2014/main" xmlns="" id="{9991E8CF-718A-4E7B-B5FC-95F2F34B972C}"/>
              </a:ext>
            </a:extLst>
          </p:cNvPr>
          <p:cNvSpPr txBox="1"/>
          <p:nvPr/>
        </p:nvSpPr>
        <p:spPr>
          <a:xfrm>
            <a:off x="1143000" y="1962150"/>
            <a:ext cx="10096500" cy="830997"/>
          </a:xfrm>
          <a:prstGeom prst="rect">
            <a:avLst/>
          </a:prstGeom>
          <a:noFill/>
        </p:spPr>
        <p:txBody>
          <a:bodyPr wrap="square" rtlCol="0">
            <a:spAutoFit/>
          </a:bodyPr>
          <a:lstStyle/>
          <a:p>
            <a:r>
              <a:rPr lang="vi-VN" sz="2400" b="1" i="1">
                <a:solidFill>
                  <a:srgbClr val="000000"/>
                </a:solidFill>
                <a:effectLst/>
                <a:latin typeface="Arial" panose="020B0604020202020204" pitchFamily="34" charset="0"/>
                <a:ea typeface="Malgun Gothic" panose="020B0503020000020004" pitchFamily="34" charset="-127"/>
                <a:cs typeface="Arial" panose="020B0604020202020204" pitchFamily="34" charset="0"/>
              </a:rPr>
              <a:t>2.1. Nguyên nhân vi phạm pháp luật về bảo đảm trật tự an toàn giao thông</a:t>
            </a:r>
            <a:endParaRPr lang="en-US" sz="24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247774" y="2878239"/>
            <a:ext cx="5686425" cy="467629"/>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i="1" dirty="0">
                <a:solidFill>
                  <a:srgbClr val="000000"/>
                </a:solidFill>
                <a:effectLst/>
                <a:ea typeface="Malgun Gothic" panose="020B0503020000020004" pitchFamily="34" charset="-127"/>
              </a:rPr>
              <a:t>2.1.1. Người tham gia giao thông</a:t>
            </a:r>
            <a:endParaRPr lang="en-US" sz="2400" dirty="0">
              <a:effectLst/>
              <a:ea typeface="Calibri" panose="020F0502020204030204" pitchFamily="34" charset="0"/>
            </a:endParaRPr>
          </a:p>
        </p:txBody>
      </p:sp>
      <p:sp>
        <p:nvSpPr>
          <p:cNvPr id="2" name="TextBox 1">
            <a:extLst>
              <a:ext uri="{FF2B5EF4-FFF2-40B4-BE49-F238E27FC236}">
                <a16:creationId xmlns:a16="http://schemas.microsoft.com/office/drawing/2014/main" xmlns="" id="{88365EA1-E568-41BD-BE66-CCF6A6710449}"/>
              </a:ext>
            </a:extLst>
          </p:cNvPr>
          <p:cNvSpPr txBox="1"/>
          <p:nvPr/>
        </p:nvSpPr>
        <p:spPr>
          <a:xfrm>
            <a:off x="1247774" y="3345868"/>
            <a:ext cx="6305550" cy="2841034"/>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i="1">
                <a:solidFill>
                  <a:srgbClr val="000000"/>
                </a:solidFill>
                <a:effectLst/>
                <a:ea typeface="Malgun Gothic" panose="020B0503020000020004" pitchFamily="34" charset="-127"/>
              </a:defRPr>
            </a:lvl1pPr>
          </a:lstStyle>
          <a:p>
            <a:r>
              <a:rPr lang="en-US" b="1" dirty="0" err="1"/>
              <a:t>Trình</a:t>
            </a:r>
            <a:r>
              <a:rPr lang="en-US" b="1" dirty="0"/>
              <a:t> </a:t>
            </a:r>
            <a:r>
              <a:rPr lang="en-US" b="1" dirty="0" err="1"/>
              <a:t>độ</a:t>
            </a:r>
            <a:r>
              <a:rPr lang="en-US" b="1" dirty="0"/>
              <a:t> </a:t>
            </a:r>
            <a:r>
              <a:rPr lang="en-US" b="1" dirty="0" err="1"/>
              <a:t>kiến</a:t>
            </a:r>
            <a:r>
              <a:rPr lang="en-US" b="1" dirty="0"/>
              <a:t> </a:t>
            </a:r>
            <a:r>
              <a:rPr lang="en-US" b="1" dirty="0" err="1"/>
              <a:t>thức</a:t>
            </a:r>
            <a:r>
              <a:rPr lang="en-US" b="1" dirty="0"/>
              <a:t> </a:t>
            </a:r>
            <a:r>
              <a:rPr lang="en-US" b="1" dirty="0" err="1"/>
              <a:t>pháp</a:t>
            </a:r>
            <a:r>
              <a:rPr lang="en-US" b="1" dirty="0"/>
              <a:t> </a:t>
            </a:r>
            <a:r>
              <a:rPr lang="en-US" b="1" dirty="0" err="1"/>
              <a:t>luật</a:t>
            </a:r>
            <a:r>
              <a:rPr lang="en-US" b="1" dirty="0"/>
              <a:t> </a:t>
            </a:r>
            <a:r>
              <a:rPr lang="en-US" b="1" dirty="0" err="1"/>
              <a:t>hạn</a:t>
            </a:r>
            <a:r>
              <a:rPr lang="en-US" b="1" dirty="0"/>
              <a:t> </a:t>
            </a:r>
            <a:r>
              <a:rPr lang="en-US" b="1" dirty="0" err="1"/>
              <a:t>chế</a:t>
            </a:r>
            <a:r>
              <a:rPr lang="en-US" b="1" dirty="0"/>
              <a:t>, </a:t>
            </a:r>
            <a:r>
              <a:rPr lang="vi-VN" b="1" dirty="0"/>
              <a:t>ý thức tự giác chấp hành pháp luật về trật tự an toàn giao thông </a:t>
            </a:r>
            <a:r>
              <a:rPr lang="en-US" b="1" dirty="0" err="1"/>
              <a:t>chưa</a:t>
            </a:r>
            <a:r>
              <a:rPr lang="en-US" b="1" dirty="0"/>
              <a:t> </a:t>
            </a:r>
            <a:r>
              <a:rPr lang="en-US" b="1" dirty="0" err="1"/>
              <a:t>cao</a:t>
            </a:r>
            <a:r>
              <a:rPr lang="en-US" b="1" dirty="0"/>
              <a:t>;</a:t>
            </a:r>
            <a:r>
              <a:rPr lang="vi-VN" b="1" dirty="0"/>
              <a:t> văn hóa giao thông của một bộ phận người dân, nhất là những người điều kiển xe cơ giới còn thấp, có nhiều vi phạm</a:t>
            </a:r>
            <a:r>
              <a:rPr lang="en-US" b="1" dirty="0"/>
              <a:t>; </a:t>
            </a:r>
            <a:r>
              <a:rPr lang="en-US" b="1" dirty="0" err="1"/>
              <a:t>chưa</a:t>
            </a:r>
            <a:r>
              <a:rPr lang="en-US" b="1" dirty="0"/>
              <a:t> </a:t>
            </a:r>
            <a:r>
              <a:rPr lang="en-US" b="1" dirty="0" err="1"/>
              <a:t>biết</a:t>
            </a:r>
            <a:r>
              <a:rPr lang="en-US" b="1" dirty="0"/>
              <a:t> </a:t>
            </a:r>
            <a:r>
              <a:rPr lang="en-US" b="1" dirty="0" err="1"/>
              <a:t>trân</a:t>
            </a:r>
            <a:r>
              <a:rPr lang="en-US" b="1" dirty="0"/>
              <a:t> </a:t>
            </a:r>
            <a:r>
              <a:rPr lang="en-US" b="1" dirty="0" err="1"/>
              <a:t>trọng</a:t>
            </a:r>
            <a:r>
              <a:rPr lang="en-US" b="1" dirty="0"/>
              <a:t> </a:t>
            </a:r>
            <a:r>
              <a:rPr lang="en-US" b="1" dirty="0" err="1"/>
              <a:t>cuộc</a:t>
            </a:r>
            <a:r>
              <a:rPr lang="en-US" b="1" dirty="0"/>
              <a:t> </a:t>
            </a:r>
            <a:r>
              <a:rPr lang="en-US" b="1" dirty="0" err="1"/>
              <a:t>sống</a:t>
            </a:r>
            <a:r>
              <a:rPr lang="en-US" b="1" dirty="0"/>
              <a:t> </a:t>
            </a:r>
            <a:r>
              <a:rPr lang="en-US" b="1" dirty="0" err="1"/>
              <a:t>của</a:t>
            </a:r>
            <a:r>
              <a:rPr lang="en-US" b="1" dirty="0"/>
              <a:t> </a:t>
            </a:r>
            <a:r>
              <a:rPr lang="en-US" b="1" dirty="0" err="1"/>
              <a:t>bản</a:t>
            </a:r>
            <a:r>
              <a:rPr lang="en-US" b="1" dirty="0"/>
              <a:t> </a:t>
            </a:r>
            <a:r>
              <a:rPr lang="en-US" b="1" dirty="0" err="1"/>
              <a:t>thân</a:t>
            </a:r>
            <a:r>
              <a:rPr lang="en-US" b="1" dirty="0"/>
              <a:t> </a:t>
            </a:r>
            <a:r>
              <a:rPr lang="en-US" b="1" dirty="0" err="1"/>
              <a:t>và</a:t>
            </a:r>
            <a:r>
              <a:rPr lang="en-US" b="1" dirty="0"/>
              <a:t> </a:t>
            </a:r>
            <a:r>
              <a:rPr lang="en-US" b="1" dirty="0" err="1"/>
              <a:t>cộng</a:t>
            </a:r>
            <a:r>
              <a:rPr lang="en-US" b="1" dirty="0"/>
              <a:t> </a:t>
            </a:r>
            <a:r>
              <a:rPr lang="en-US" b="1" dirty="0" err="1"/>
              <a:t>đồng</a:t>
            </a:r>
            <a:r>
              <a:rPr lang="en-US" b="1" dirty="0"/>
              <a:t>…</a:t>
            </a:r>
          </a:p>
        </p:txBody>
      </p:sp>
      <p:pic>
        <p:nvPicPr>
          <p:cNvPr id="3" name="Picture 2">
            <a:extLst>
              <a:ext uri="{FF2B5EF4-FFF2-40B4-BE49-F238E27FC236}">
                <a16:creationId xmlns:a16="http://schemas.microsoft.com/office/drawing/2014/main" xmlns="" id="{6C842A82-4068-4671-8387-3F772C6B4A99}"/>
              </a:ext>
            </a:extLst>
          </p:cNvPr>
          <p:cNvPicPr>
            <a:picLocks noChangeAspect="1"/>
          </p:cNvPicPr>
          <p:nvPr/>
        </p:nvPicPr>
        <p:blipFill>
          <a:blip r:embed="rId4"/>
          <a:stretch>
            <a:fillRect/>
          </a:stretch>
        </p:blipFill>
        <p:spPr>
          <a:xfrm>
            <a:off x="7686674" y="3147123"/>
            <a:ext cx="3362325" cy="2472628"/>
          </a:xfrm>
          <a:prstGeom prst="rect">
            <a:avLst/>
          </a:prstGeom>
        </p:spPr>
      </p:pic>
    </p:spTree>
    <p:extLst>
      <p:ext uri="{BB962C8B-B14F-4D97-AF65-F5344CB8AC3E}">
        <p14:creationId xmlns:p14="http://schemas.microsoft.com/office/powerpoint/2010/main" val="2033424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arn(inVertical)">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181099" y="1936107"/>
            <a:ext cx="5686425" cy="467629"/>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b="1" i="1" dirty="0">
                <a:solidFill>
                  <a:srgbClr val="000000"/>
                </a:solidFill>
                <a:effectLst/>
                <a:ea typeface="Malgun Gothic" panose="020B0503020000020004" pitchFamily="34" charset="-127"/>
              </a:rPr>
              <a:t>2.1.1. Người tham gia giao thông</a:t>
            </a:r>
            <a:endParaRPr lang="en-US" sz="2400" b="1" dirty="0">
              <a:effectLst/>
              <a:ea typeface="Calibri" panose="020F0502020204030204" pitchFamily="34" charset="0"/>
            </a:endParaRPr>
          </a:p>
        </p:txBody>
      </p:sp>
      <p:sp>
        <p:nvSpPr>
          <p:cNvPr id="8" name="TextBox 7">
            <a:extLst>
              <a:ext uri="{FF2B5EF4-FFF2-40B4-BE49-F238E27FC236}">
                <a16:creationId xmlns:a16="http://schemas.microsoft.com/office/drawing/2014/main" xmlns="" id="{9BC54ACF-5C9F-4DBA-8E7D-42CCB40E9D8E}"/>
              </a:ext>
            </a:extLst>
          </p:cNvPr>
          <p:cNvSpPr txBox="1"/>
          <p:nvPr/>
        </p:nvSpPr>
        <p:spPr>
          <a:xfrm>
            <a:off x="1109662" y="2511096"/>
            <a:ext cx="9972675" cy="86517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en-US" dirty="0">
                <a:solidFill>
                  <a:srgbClr val="0000FF"/>
                </a:solidFill>
              </a:rPr>
              <a:t>T</a:t>
            </a:r>
            <a:r>
              <a:rPr lang="vi-VN" dirty="0">
                <a:solidFill>
                  <a:srgbClr val="0000FF"/>
                </a:solidFill>
              </a:rPr>
              <a:t>ại sao </a:t>
            </a:r>
            <a:r>
              <a:rPr lang="en-US" dirty="0">
                <a:solidFill>
                  <a:srgbClr val="0000FF"/>
                </a:solidFill>
              </a:rPr>
              <a:t>ý </a:t>
            </a:r>
            <a:r>
              <a:rPr lang="en-US" dirty="0" err="1">
                <a:solidFill>
                  <a:srgbClr val="0000FF"/>
                </a:solidFill>
              </a:rPr>
              <a:t>thức</a:t>
            </a:r>
            <a:r>
              <a:rPr lang="en-US" dirty="0">
                <a:solidFill>
                  <a:srgbClr val="0000FF"/>
                </a:solidFill>
              </a:rPr>
              <a:t> </a:t>
            </a:r>
            <a:r>
              <a:rPr lang="en-US" dirty="0" err="1">
                <a:solidFill>
                  <a:srgbClr val="0000FF"/>
                </a:solidFill>
              </a:rPr>
              <a:t>tự</a:t>
            </a:r>
            <a:r>
              <a:rPr lang="en-US" dirty="0">
                <a:solidFill>
                  <a:srgbClr val="0000FF"/>
                </a:solidFill>
              </a:rPr>
              <a:t> </a:t>
            </a:r>
            <a:r>
              <a:rPr lang="en-US" dirty="0" err="1">
                <a:solidFill>
                  <a:srgbClr val="0000FF"/>
                </a:solidFill>
              </a:rPr>
              <a:t>giác</a:t>
            </a:r>
            <a:r>
              <a:rPr lang="en-US" dirty="0">
                <a:solidFill>
                  <a:srgbClr val="0000FF"/>
                </a:solidFill>
              </a:rPr>
              <a:t> </a:t>
            </a:r>
            <a:r>
              <a:rPr lang="en-US" dirty="0" err="1">
                <a:solidFill>
                  <a:srgbClr val="0000FF"/>
                </a:solidFill>
              </a:rPr>
              <a:t>chấp</a:t>
            </a:r>
            <a:r>
              <a:rPr lang="en-US" dirty="0">
                <a:solidFill>
                  <a:srgbClr val="0000FF"/>
                </a:solidFill>
              </a:rPr>
              <a:t> </a:t>
            </a:r>
            <a:r>
              <a:rPr lang="en-US" dirty="0" err="1">
                <a:solidFill>
                  <a:srgbClr val="0000FF"/>
                </a:solidFill>
              </a:rPr>
              <a:t>hành</a:t>
            </a:r>
            <a:r>
              <a:rPr lang="en-US" dirty="0">
                <a:solidFill>
                  <a:srgbClr val="0000FF"/>
                </a:solidFill>
              </a:rPr>
              <a:t> </a:t>
            </a:r>
            <a:r>
              <a:rPr lang="en-US" dirty="0" err="1">
                <a:solidFill>
                  <a:srgbClr val="0000FF"/>
                </a:solidFill>
              </a:rPr>
              <a:t>pháp</a:t>
            </a:r>
            <a:r>
              <a:rPr lang="en-US" dirty="0">
                <a:solidFill>
                  <a:srgbClr val="0000FF"/>
                </a:solidFill>
              </a:rPr>
              <a:t> </a:t>
            </a:r>
            <a:r>
              <a:rPr lang="en-US" dirty="0" err="1">
                <a:solidFill>
                  <a:srgbClr val="0000FF"/>
                </a:solidFill>
              </a:rPr>
              <a:t>luật</a:t>
            </a:r>
            <a:r>
              <a:rPr lang="en-US" dirty="0">
                <a:solidFill>
                  <a:srgbClr val="0000FF"/>
                </a:solidFill>
              </a:rPr>
              <a:t> </a:t>
            </a:r>
            <a:r>
              <a:rPr lang="en-US" dirty="0" err="1">
                <a:solidFill>
                  <a:srgbClr val="0000FF"/>
                </a:solidFill>
              </a:rPr>
              <a:t>về</a:t>
            </a:r>
            <a:r>
              <a:rPr lang="en-US" dirty="0">
                <a:solidFill>
                  <a:srgbClr val="0000FF"/>
                </a:solidFill>
              </a:rPr>
              <a:t> </a:t>
            </a:r>
            <a:r>
              <a:rPr lang="en-US" dirty="0" err="1">
                <a:solidFill>
                  <a:srgbClr val="0000FF"/>
                </a:solidFill>
              </a:rPr>
              <a:t>trật</a:t>
            </a:r>
            <a:r>
              <a:rPr lang="en-US" dirty="0">
                <a:solidFill>
                  <a:srgbClr val="0000FF"/>
                </a:solidFill>
              </a:rPr>
              <a:t> </a:t>
            </a:r>
            <a:r>
              <a:rPr lang="en-US" dirty="0" err="1">
                <a:solidFill>
                  <a:srgbClr val="0000FF"/>
                </a:solidFill>
              </a:rPr>
              <a:t>tự</a:t>
            </a:r>
            <a:r>
              <a:rPr lang="en-US" dirty="0">
                <a:solidFill>
                  <a:srgbClr val="0000FF"/>
                </a:solidFill>
              </a:rPr>
              <a:t> an </a:t>
            </a:r>
            <a:r>
              <a:rPr lang="en-US" dirty="0" err="1">
                <a:solidFill>
                  <a:srgbClr val="0000FF"/>
                </a:solidFill>
              </a:rPr>
              <a:t>toàn</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của</a:t>
            </a:r>
            <a:r>
              <a:rPr lang="en-US" dirty="0">
                <a:solidFill>
                  <a:srgbClr val="0000FF"/>
                </a:solidFill>
              </a:rPr>
              <a:t> </a:t>
            </a:r>
            <a:r>
              <a:rPr lang="en-US" dirty="0" err="1">
                <a:solidFill>
                  <a:srgbClr val="0000FF"/>
                </a:solidFill>
              </a:rPr>
              <a:t>một</a:t>
            </a:r>
            <a:r>
              <a:rPr lang="en-US" dirty="0">
                <a:solidFill>
                  <a:srgbClr val="0000FF"/>
                </a:solidFill>
              </a:rPr>
              <a:t> </a:t>
            </a:r>
            <a:r>
              <a:rPr lang="en-US" dirty="0" err="1">
                <a:solidFill>
                  <a:srgbClr val="0000FF"/>
                </a:solidFill>
              </a:rPr>
              <a:t>bộ</a:t>
            </a:r>
            <a:r>
              <a:rPr lang="en-US" dirty="0">
                <a:solidFill>
                  <a:srgbClr val="0000FF"/>
                </a:solidFill>
              </a:rPr>
              <a:t> </a:t>
            </a:r>
            <a:r>
              <a:rPr lang="en-US" dirty="0" err="1">
                <a:solidFill>
                  <a:srgbClr val="0000FF"/>
                </a:solidFill>
              </a:rPr>
              <a:t>phận</a:t>
            </a:r>
            <a:r>
              <a:rPr lang="en-US" dirty="0">
                <a:solidFill>
                  <a:srgbClr val="0000FF"/>
                </a:solidFill>
              </a:rPr>
              <a:t> </a:t>
            </a:r>
            <a:r>
              <a:rPr lang="en-US" dirty="0" err="1">
                <a:solidFill>
                  <a:srgbClr val="0000FF"/>
                </a:solidFill>
              </a:rPr>
              <a:t>người</a:t>
            </a:r>
            <a:r>
              <a:rPr lang="en-US" dirty="0">
                <a:solidFill>
                  <a:srgbClr val="0000FF"/>
                </a:solidFill>
              </a:rPr>
              <a:t> </a:t>
            </a:r>
            <a:r>
              <a:rPr lang="en-US" dirty="0" err="1">
                <a:solidFill>
                  <a:srgbClr val="0000FF"/>
                </a:solidFill>
              </a:rPr>
              <a:t>tham</a:t>
            </a:r>
            <a:r>
              <a:rPr lang="en-US" dirty="0">
                <a:solidFill>
                  <a:srgbClr val="0000FF"/>
                </a:solidFill>
              </a:rPr>
              <a:t> </a:t>
            </a:r>
            <a:r>
              <a:rPr lang="en-US" dirty="0" err="1">
                <a:solidFill>
                  <a:srgbClr val="0000FF"/>
                </a:solidFill>
              </a:rPr>
              <a:t>gia</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còn</a:t>
            </a:r>
            <a:r>
              <a:rPr lang="en-US" dirty="0">
                <a:solidFill>
                  <a:srgbClr val="0000FF"/>
                </a:solidFill>
              </a:rPr>
              <a:t> </a:t>
            </a:r>
            <a:r>
              <a:rPr lang="en-US" dirty="0" err="1">
                <a:solidFill>
                  <a:srgbClr val="0000FF"/>
                </a:solidFill>
              </a:rPr>
              <a:t>nhiều</a:t>
            </a:r>
            <a:r>
              <a:rPr lang="en-US" dirty="0">
                <a:solidFill>
                  <a:srgbClr val="0000FF"/>
                </a:solidFill>
              </a:rPr>
              <a:t> </a:t>
            </a:r>
            <a:r>
              <a:rPr lang="en-US" dirty="0" err="1">
                <a:solidFill>
                  <a:srgbClr val="0000FF"/>
                </a:solidFill>
              </a:rPr>
              <a:t>hạn</a:t>
            </a:r>
            <a:r>
              <a:rPr lang="en-US" dirty="0">
                <a:solidFill>
                  <a:srgbClr val="0000FF"/>
                </a:solidFill>
              </a:rPr>
              <a:t> </a:t>
            </a:r>
            <a:r>
              <a:rPr lang="en-US" dirty="0" err="1">
                <a:solidFill>
                  <a:srgbClr val="0000FF"/>
                </a:solidFill>
              </a:rPr>
              <a:t>chế</a:t>
            </a:r>
            <a:r>
              <a:rPr lang="en-US" dirty="0">
                <a:solidFill>
                  <a:srgbClr val="0000FF"/>
                </a:solidFill>
              </a:rPr>
              <a:t>? </a:t>
            </a:r>
          </a:p>
        </p:txBody>
      </p:sp>
      <p:sp>
        <p:nvSpPr>
          <p:cNvPr id="11" name="Arrow: Right 10">
            <a:extLst>
              <a:ext uri="{FF2B5EF4-FFF2-40B4-BE49-F238E27FC236}">
                <a16:creationId xmlns:a16="http://schemas.microsoft.com/office/drawing/2014/main" xmlns="" id="{A53DE50A-0EB1-413C-971E-7B1473AE00E6}"/>
              </a:ext>
            </a:extLst>
          </p:cNvPr>
          <p:cNvSpPr/>
          <p:nvPr/>
        </p:nvSpPr>
        <p:spPr>
          <a:xfrm>
            <a:off x="1181099" y="3524250"/>
            <a:ext cx="2642420" cy="2743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xmlns="" id="{78A84F33-7948-4B32-98E4-2224BA07A1E5}"/>
              </a:ext>
            </a:extLst>
          </p:cNvPr>
          <p:cNvSpPr txBox="1"/>
          <p:nvPr/>
        </p:nvSpPr>
        <p:spPr>
          <a:xfrm>
            <a:off x="1181099" y="4279191"/>
            <a:ext cx="2162175" cy="1262846"/>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vi-VN" sz="1800" dirty="0"/>
              <a:t>- Hành vi tham gia giao thông của con người do ý thức điều khiển </a:t>
            </a:r>
            <a:endParaRPr lang="en-US" sz="1800" dirty="0"/>
          </a:p>
        </p:txBody>
      </p:sp>
      <p:sp>
        <p:nvSpPr>
          <p:cNvPr id="13" name="TextBox 12">
            <a:extLst>
              <a:ext uri="{FF2B5EF4-FFF2-40B4-BE49-F238E27FC236}">
                <a16:creationId xmlns:a16="http://schemas.microsoft.com/office/drawing/2014/main" xmlns="" id="{B0975377-1881-42DC-93FC-CC2E373010D6}"/>
              </a:ext>
            </a:extLst>
          </p:cNvPr>
          <p:cNvSpPr txBox="1"/>
          <p:nvPr/>
        </p:nvSpPr>
        <p:spPr>
          <a:xfrm>
            <a:off x="3823519" y="3429000"/>
            <a:ext cx="7258818" cy="2841034"/>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FF"/>
                </a:solidFill>
                <a:effectLst/>
                <a:ea typeface="Malgun Gothic" panose="020B0503020000020004" pitchFamily="34" charset="-127"/>
              </a:defRPr>
            </a:lvl1pPr>
          </a:lstStyle>
          <a:p>
            <a:r>
              <a:rPr lang="en-US" dirty="0"/>
              <a:t>+ Con </a:t>
            </a:r>
            <a:r>
              <a:rPr lang="en-US" dirty="0" err="1"/>
              <a:t>người</a:t>
            </a:r>
            <a:r>
              <a:rPr lang="en-US" dirty="0"/>
              <a:t> </a:t>
            </a:r>
            <a:r>
              <a:rPr lang="en-US" dirty="0" err="1"/>
              <a:t>là</a:t>
            </a:r>
            <a:r>
              <a:rPr lang="en-US" dirty="0"/>
              <a:t> </a:t>
            </a:r>
            <a:r>
              <a:rPr lang="en-US" dirty="0" err="1"/>
              <a:t>sinh</a:t>
            </a:r>
            <a:r>
              <a:rPr lang="en-US" dirty="0"/>
              <a:t> </a:t>
            </a:r>
            <a:r>
              <a:rPr lang="en-US" dirty="0" err="1"/>
              <a:t>vật</a:t>
            </a:r>
            <a:r>
              <a:rPr lang="en-US" dirty="0"/>
              <a:t> </a:t>
            </a:r>
            <a:r>
              <a:rPr lang="en-US" dirty="0" err="1"/>
              <a:t>đặc</a:t>
            </a:r>
            <a:r>
              <a:rPr lang="en-US" dirty="0"/>
              <a:t> </a:t>
            </a:r>
            <a:r>
              <a:rPr lang="en-US" dirty="0" err="1"/>
              <a:t>biệt</a:t>
            </a:r>
            <a:r>
              <a:rPr lang="en-US" dirty="0"/>
              <a:t> </a:t>
            </a:r>
            <a:r>
              <a:rPr lang="en-US" dirty="0" err="1"/>
              <a:t>có</a:t>
            </a:r>
            <a:r>
              <a:rPr lang="en-US" dirty="0"/>
              <a:t> ý </a:t>
            </a:r>
            <a:r>
              <a:rPr lang="en-US" dirty="0" err="1"/>
              <a:t>thức</a:t>
            </a:r>
            <a:r>
              <a:rPr lang="en-US" dirty="0"/>
              <a:t>, </a:t>
            </a:r>
            <a:r>
              <a:rPr lang="en-US" dirty="0" err="1"/>
              <a:t>hầu</a:t>
            </a:r>
            <a:r>
              <a:rPr lang="en-US" dirty="0"/>
              <a:t> </a:t>
            </a:r>
            <a:r>
              <a:rPr lang="en-US" dirty="0" err="1"/>
              <a:t>hết</a:t>
            </a:r>
            <a:r>
              <a:rPr lang="en-US" dirty="0"/>
              <a:t> </a:t>
            </a:r>
            <a:r>
              <a:rPr lang="en-US" dirty="0" err="1"/>
              <a:t>hành</a:t>
            </a:r>
            <a:r>
              <a:rPr lang="en-US" dirty="0"/>
              <a:t> vi </a:t>
            </a:r>
            <a:r>
              <a:rPr lang="en-US" dirty="0" err="1"/>
              <a:t>của</a:t>
            </a:r>
            <a:r>
              <a:rPr lang="en-US" dirty="0"/>
              <a:t> con </a:t>
            </a:r>
            <a:r>
              <a:rPr lang="en-US" dirty="0" err="1"/>
              <a:t>người</a:t>
            </a:r>
            <a:r>
              <a:rPr lang="en-US" dirty="0"/>
              <a:t> do ý </a:t>
            </a:r>
            <a:r>
              <a:rPr lang="en-US" dirty="0" err="1"/>
              <a:t>thức</a:t>
            </a:r>
            <a:r>
              <a:rPr lang="en-US" dirty="0"/>
              <a:t> </a:t>
            </a:r>
            <a:r>
              <a:rPr lang="en-US" dirty="0" err="1"/>
              <a:t>điều</a:t>
            </a:r>
            <a:r>
              <a:rPr lang="en-US" dirty="0"/>
              <a:t> </a:t>
            </a:r>
            <a:r>
              <a:rPr lang="en-US" dirty="0" err="1"/>
              <a:t>khiển</a:t>
            </a:r>
            <a:r>
              <a:rPr lang="en-US" dirty="0"/>
              <a:t>, do </a:t>
            </a:r>
            <a:r>
              <a:rPr lang="en-US" dirty="0" err="1"/>
              <a:t>đó</a:t>
            </a:r>
            <a:r>
              <a:rPr lang="en-US" dirty="0"/>
              <a:t> con </a:t>
            </a:r>
            <a:r>
              <a:rPr lang="en-US" dirty="0" err="1"/>
              <a:t>người</a:t>
            </a:r>
            <a:r>
              <a:rPr lang="en-US" dirty="0"/>
              <a:t> </a:t>
            </a:r>
            <a:r>
              <a:rPr lang="en-US" dirty="0" err="1"/>
              <a:t>có</a:t>
            </a:r>
            <a:r>
              <a:rPr lang="en-US" dirty="0"/>
              <a:t> </a:t>
            </a:r>
            <a:r>
              <a:rPr lang="en-US" dirty="0" err="1"/>
              <a:t>hành</a:t>
            </a:r>
            <a:r>
              <a:rPr lang="en-US" dirty="0"/>
              <a:t> vi </a:t>
            </a:r>
            <a:r>
              <a:rPr lang="en-US" dirty="0" err="1"/>
              <a:t>như</a:t>
            </a:r>
            <a:r>
              <a:rPr lang="en-US" dirty="0"/>
              <a:t> </a:t>
            </a:r>
            <a:r>
              <a:rPr lang="en-US" dirty="0" err="1"/>
              <a:t>thế</a:t>
            </a:r>
            <a:r>
              <a:rPr lang="en-US" dirty="0"/>
              <a:t> </a:t>
            </a:r>
            <a:r>
              <a:rPr lang="en-US" dirty="0" err="1"/>
              <a:t>nào</a:t>
            </a:r>
            <a:r>
              <a:rPr lang="en-US" dirty="0"/>
              <a:t>, </a:t>
            </a:r>
            <a:r>
              <a:rPr lang="en-US" dirty="0" err="1"/>
              <a:t>kết</a:t>
            </a:r>
            <a:r>
              <a:rPr lang="en-US" dirty="0"/>
              <a:t> </a:t>
            </a:r>
            <a:r>
              <a:rPr lang="en-US" dirty="0" err="1"/>
              <a:t>quả</a:t>
            </a:r>
            <a:r>
              <a:rPr lang="en-US" dirty="0"/>
              <a:t> </a:t>
            </a:r>
            <a:r>
              <a:rPr lang="en-US" dirty="0" err="1"/>
              <a:t>đúng</a:t>
            </a:r>
            <a:r>
              <a:rPr lang="en-US" dirty="0"/>
              <a:t> hay </a:t>
            </a:r>
            <a:r>
              <a:rPr lang="en-US" dirty="0" err="1"/>
              <a:t>sai</a:t>
            </a:r>
            <a:r>
              <a:rPr lang="en-US" dirty="0"/>
              <a:t>, </a:t>
            </a:r>
            <a:r>
              <a:rPr lang="en-US" dirty="0" err="1"/>
              <a:t>tốt</a:t>
            </a:r>
            <a:r>
              <a:rPr lang="en-US" dirty="0"/>
              <a:t> hay </a:t>
            </a:r>
            <a:r>
              <a:rPr lang="en-US" dirty="0" err="1"/>
              <a:t>xấu</a:t>
            </a:r>
            <a:r>
              <a:rPr lang="en-US" dirty="0"/>
              <a:t>, </a:t>
            </a:r>
            <a:r>
              <a:rPr lang="en-US" dirty="0" err="1"/>
              <a:t>thiện</a:t>
            </a:r>
            <a:r>
              <a:rPr lang="en-US" dirty="0"/>
              <a:t> hay </a:t>
            </a:r>
            <a:r>
              <a:rPr lang="en-US" dirty="0" err="1"/>
              <a:t>ác</a:t>
            </a:r>
            <a:r>
              <a:rPr lang="en-US" dirty="0"/>
              <a:t>…</a:t>
            </a:r>
            <a:r>
              <a:rPr lang="en-US" dirty="0" err="1"/>
              <a:t>phụ</a:t>
            </a:r>
            <a:r>
              <a:rPr lang="en-US" dirty="0"/>
              <a:t> </a:t>
            </a:r>
            <a:r>
              <a:rPr lang="en-US" dirty="0" err="1"/>
              <a:t>thuộc</a:t>
            </a:r>
            <a:r>
              <a:rPr lang="en-US" dirty="0"/>
              <a:t> </a:t>
            </a:r>
            <a:r>
              <a:rPr lang="en-US" dirty="0" err="1"/>
              <a:t>rất</a:t>
            </a:r>
            <a:r>
              <a:rPr lang="en-US" dirty="0"/>
              <a:t> </a:t>
            </a:r>
            <a:r>
              <a:rPr lang="en-US" dirty="0" err="1"/>
              <a:t>nhiều</a:t>
            </a:r>
            <a:r>
              <a:rPr lang="en-US" dirty="0"/>
              <a:t> ở ý </a:t>
            </a:r>
            <a:r>
              <a:rPr lang="en-US" dirty="0" err="1"/>
              <a:t>thức</a:t>
            </a:r>
            <a:r>
              <a:rPr lang="en-US" dirty="0"/>
              <a:t>. </a:t>
            </a:r>
            <a:r>
              <a:rPr lang="en-US" dirty="0" err="1"/>
              <a:t>Việc</a:t>
            </a:r>
            <a:r>
              <a:rPr lang="en-US" dirty="0"/>
              <a:t> </a:t>
            </a:r>
            <a:r>
              <a:rPr lang="en-US" dirty="0" err="1"/>
              <a:t>chấp</a:t>
            </a:r>
            <a:r>
              <a:rPr lang="en-US" dirty="0"/>
              <a:t> </a:t>
            </a:r>
            <a:r>
              <a:rPr lang="en-US" dirty="0" err="1"/>
              <a:t>hành</a:t>
            </a:r>
            <a:r>
              <a:rPr lang="en-US" dirty="0"/>
              <a:t> </a:t>
            </a:r>
            <a:r>
              <a:rPr lang="en-US" dirty="0" err="1"/>
              <a:t>pháp</a:t>
            </a:r>
            <a:r>
              <a:rPr lang="en-US" dirty="0"/>
              <a:t> </a:t>
            </a:r>
            <a:r>
              <a:rPr lang="en-US" dirty="0" err="1"/>
              <a:t>luật</a:t>
            </a:r>
            <a:r>
              <a:rPr lang="en-US" dirty="0"/>
              <a:t> </a:t>
            </a:r>
            <a:r>
              <a:rPr lang="en-US" dirty="0" err="1"/>
              <a:t>về</a:t>
            </a:r>
            <a:r>
              <a:rPr lang="en-US" dirty="0"/>
              <a:t> </a:t>
            </a:r>
            <a:r>
              <a:rPr lang="en-US" dirty="0" err="1"/>
              <a:t>đảm</a:t>
            </a:r>
            <a:r>
              <a:rPr lang="en-US" dirty="0"/>
              <a:t> </a:t>
            </a:r>
            <a:r>
              <a:rPr lang="en-US" dirty="0" err="1"/>
              <a:t>bảo</a:t>
            </a:r>
            <a:r>
              <a:rPr lang="en-US" dirty="0"/>
              <a:t> </a:t>
            </a:r>
            <a:r>
              <a:rPr lang="en-US" dirty="0" err="1"/>
              <a:t>trật</a:t>
            </a:r>
            <a:r>
              <a:rPr lang="en-US" dirty="0"/>
              <a:t> </a:t>
            </a:r>
            <a:r>
              <a:rPr lang="en-US" dirty="0" err="1"/>
              <a:t>tự</a:t>
            </a:r>
            <a:r>
              <a:rPr lang="en-US" dirty="0"/>
              <a:t> an </a:t>
            </a:r>
            <a:r>
              <a:rPr lang="en-US" dirty="0" err="1"/>
              <a:t>toàn</a:t>
            </a:r>
            <a:r>
              <a:rPr lang="en-US" dirty="0"/>
              <a:t> </a:t>
            </a:r>
            <a:r>
              <a:rPr lang="en-US" dirty="0" err="1"/>
              <a:t>giao</a:t>
            </a:r>
            <a:r>
              <a:rPr lang="en-US" dirty="0"/>
              <a:t> </a:t>
            </a:r>
            <a:r>
              <a:rPr lang="en-US" dirty="0" err="1"/>
              <a:t>thông</a:t>
            </a:r>
            <a:r>
              <a:rPr lang="en-US" dirty="0"/>
              <a:t>, </a:t>
            </a:r>
            <a:r>
              <a:rPr lang="en-US" dirty="0" err="1"/>
              <a:t>phụ</a:t>
            </a:r>
            <a:r>
              <a:rPr lang="en-US" dirty="0"/>
              <a:t> </a:t>
            </a:r>
            <a:r>
              <a:rPr lang="en-US" dirty="0" err="1"/>
              <a:t>thuộc</a:t>
            </a:r>
            <a:r>
              <a:rPr lang="en-US" dirty="0"/>
              <a:t> </a:t>
            </a:r>
            <a:r>
              <a:rPr lang="en-US" dirty="0" err="1"/>
              <a:t>vào</a:t>
            </a:r>
            <a:r>
              <a:rPr lang="en-US" dirty="0"/>
              <a:t> ý </a:t>
            </a:r>
            <a:r>
              <a:rPr lang="en-US" dirty="0" err="1"/>
              <a:t>thức</a:t>
            </a:r>
            <a:r>
              <a:rPr lang="en-US" dirty="0"/>
              <a:t> </a:t>
            </a:r>
            <a:r>
              <a:rPr lang="en-US" dirty="0" err="1"/>
              <a:t>pháp</a:t>
            </a:r>
            <a:r>
              <a:rPr lang="en-US" dirty="0"/>
              <a:t> </a:t>
            </a:r>
            <a:r>
              <a:rPr lang="en-US" dirty="0" err="1"/>
              <a:t>luật</a:t>
            </a:r>
            <a:r>
              <a:rPr lang="en-US" dirty="0"/>
              <a:t> </a:t>
            </a:r>
            <a:r>
              <a:rPr lang="en-US" dirty="0" err="1"/>
              <a:t>về</a:t>
            </a:r>
            <a:r>
              <a:rPr lang="en-US" dirty="0"/>
              <a:t> </a:t>
            </a:r>
            <a:r>
              <a:rPr lang="en-US" dirty="0" err="1"/>
              <a:t>đảm</a:t>
            </a:r>
            <a:r>
              <a:rPr lang="en-US" dirty="0"/>
              <a:t> </a:t>
            </a:r>
            <a:r>
              <a:rPr lang="en-US" dirty="0" err="1"/>
              <a:t>bảo</a:t>
            </a:r>
            <a:r>
              <a:rPr lang="en-US" dirty="0"/>
              <a:t> </a:t>
            </a:r>
            <a:r>
              <a:rPr lang="en-US" dirty="0" err="1"/>
              <a:t>trật</a:t>
            </a:r>
            <a:r>
              <a:rPr lang="en-US" dirty="0"/>
              <a:t> </a:t>
            </a:r>
            <a:r>
              <a:rPr lang="en-US" dirty="0" err="1"/>
              <a:t>tự</a:t>
            </a:r>
            <a:r>
              <a:rPr lang="en-US" dirty="0"/>
              <a:t> an </a:t>
            </a:r>
            <a:r>
              <a:rPr lang="en-US" dirty="0" err="1"/>
              <a:t>toàn</a:t>
            </a:r>
            <a:r>
              <a:rPr lang="en-US" dirty="0"/>
              <a:t> </a:t>
            </a:r>
            <a:r>
              <a:rPr lang="en-US" dirty="0" err="1"/>
              <a:t>giao</a:t>
            </a:r>
            <a:r>
              <a:rPr lang="en-US" dirty="0"/>
              <a:t> </a:t>
            </a:r>
            <a:r>
              <a:rPr lang="en-US" dirty="0" err="1"/>
              <a:t>thông</a:t>
            </a:r>
            <a:r>
              <a:rPr lang="en-US" dirty="0"/>
              <a:t> </a:t>
            </a:r>
            <a:r>
              <a:rPr lang="en-US" dirty="0" err="1"/>
              <a:t>của</a:t>
            </a:r>
            <a:r>
              <a:rPr lang="en-US" dirty="0"/>
              <a:t> </a:t>
            </a:r>
            <a:r>
              <a:rPr lang="en-US" dirty="0" err="1"/>
              <a:t>người</a:t>
            </a:r>
            <a:r>
              <a:rPr lang="en-US" dirty="0"/>
              <a:t> </a:t>
            </a:r>
            <a:r>
              <a:rPr lang="en-US" dirty="0" err="1"/>
              <a:t>dân</a:t>
            </a:r>
            <a:r>
              <a:rPr lang="en-US" dirty="0"/>
              <a:t>.</a:t>
            </a:r>
          </a:p>
        </p:txBody>
      </p:sp>
    </p:spTree>
    <p:extLst>
      <p:ext uri="{BB962C8B-B14F-4D97-AF65-F5344CB8AC3E}">
        <p14:creationId xmlns:p14="http://schemas.microsoft.com/office/powerpoint/2010/main" val="131337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181099" y="1936107"/>
            <a:ext cx="5686425" cy="467629"/>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b="1" i="1" dirty="0">
                <a:solidFill>
                  <a:srgbClr val="000000"/>
                </a:solidFill>
                <a:effectLst/>
                <a:ea typeface="Malgun Gothic" panose="020B0503020000020004" pitchFamily="34" charset="-127"/>
              </a:rPr>
              <a:t>2.1.1. Người tham gia giao thông</a:t>
            </a:r>
            <a:endParaRPr lang="en-US" sz="2400" b="1" dirty="0">
              <a:effectLst/>
              <a:ea typeface="Calibri" panose="020F0502020204030204" pitchFamily="34" charset="0"/>
            </a:endParaRPr>
          </a:p>
        </p:txBody>
      </p:sp>
      <p:sp>
        <p:nvSpPr>
          <p:cNvPr id="8" name="TextBox 7">
            <a:extLst>
              <a:ext uri="{FF2B5EF4-FFF2-40B4-BE49-F238E27FC236}">
                <a16:creationId xmlns:a16="http://schemas.microsoft.com/office/drawing/2014/main" xmlns="" id="{9BC54ACF-5C9F-4DBA-8E7D-42CCB40E9D8E}"/>
              </a:ext>
            </a:extLst>
          </p:cNvPr>
          <p:cNvSpPr txBox="1"/>
          <p:nvPr/>
        </p:nvSpPr>
        <p:spPr>
          <a:xfrm>
            <a:off x="1109662" y="2511096"/>
            <a:ext cx="9972675" cy="86517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en-US" dirty="0">
                <a:solidFill>
                  <a:srgbClr val="0000FF"/>
                </a:solidFill>
              </a:rPr>
              <a:t>T</a:t>
            </a:r>
            <a:r>
              <a:rPr lang="vi-VN" dirty="0">
                <a:solidFill>
                  <a:srgbClr val="0000FF"/>
                </a:solidFill>
              </a:rPr>
              <a:t>ại sao </a:t>
            </a:r>
            <a:r>
              <a:rPr lang="en-US" dirty="0">
                <a:solidFill>
                  <a:srgbClr val="0000FF"/>
                </a:solidFill>
              </a:rPr>
              <a:t>ý </a:t>
            </a:r>
            <a:r>
              <a:rPr lang="en-US" dirty="0" err="1">
                <a:solidFill>
                  <a:srgbClr val="0000FF"/>
                </a:solidFill>
              </a:rPr>
              <a:t>thức</a:t>
            </a:r>
            <a:r>
              <a:rPr lang="en-US" dirty="0">
                <a:solidFill>
                  <a:srgbClr val="0000FF"/>
                </a:solidFill>
              </a:rPr>
              <a:t> </a:t>
            </a:r>
            <a:r>
              <a:rPr lang="en-US" dirty="0" err="1">
                <a:solidFill>
                  <a:srgbClr val="0000FF"/>
                </a:solidFill>
              </a:rPr>
              <a:t>tự</a:t>
            </a:r>
            <a:r>
              <a:rPr lang="en-US" dirty="0">
                <a:solidFill>
                  <a:srgbClr val="0000FF"/>
                </a:solidFill>
              </a:rPr>
              <a:t> </a:t>
            </a:r>
            <a:r>
              <a:rPr lang="en-US" dirty="0" err="1">
                <a:solidFill>
                  <a:srgbClr val="0000FF"/>
                </a:solidFill>
              </a:rPr>
              <a:t>giác</a:t>
            </a:r>
            <a:r>
              <a:rPr lang="en-US" dirty="0">
                <a:solidFill>
                  <a:srgbClr val="0000FF"/>
                </a:solidFill>
              </a:rPr>
              <a:t> </a:t>
            </a:r>
            <a:r>
              <a:rPr lang="en-US" dirty="0" err="1">
                <a:solidFill>
                  <a:srgbClr val="0000FF"/>
                </a:solidFill>
              </a:rPr>
              <a:t>chấp</a:t>
            </a:r>
            <a:r>
              <a:rPr lang="en-US" dirty="0">
                <a:solidFill>
                  <a:srgbClr val="0000FF"/>
                </a:solidFill>
              </a:rPr>
              <a:t> </a:t>
            </a:r>
            <a:r>
              <a:rPr lang="en-US" dirty="0" err="1">
                <a:solidFill>
                  <a:srgbClr val="0000FF"/>
                </a:solidFill>
              </a:rPr>
              <a:t>hành</a:t>
            </a:r>
            <a:r>
              <a:rPr lang="en-US" dirty="0">
                <a:solidFill>
                  <a:srgbClr val="0000FF"/>
                </a:solidFill>
              </a:rPr>
              <a:t> </a:t>
            </a:r>
            <a:r>
              <a:rPr lang="en-US" dirty="0" err="1">
                <a:solidFill>
                  <a:srgbClr val="0000FF"/>
                </a:solidFill>
              </a:rPr>
              <a:t>pháp</a:t>
            </a:r>
            <a:r>
              <a:rPr lang="en-US" dirty="0">
                <a:solidFill>
                  <a:srgbClr val="0000FF"/>
                </a:solidFill>
              </a:rPr>
              <a:t> </a:t>
            </a:r>
            <a:r>
              <a:rPr lang="en-US" dirty="0" err="1">
                <a:solidFill>
                  <a:srgbClr val="0000FF"/>
                </a:solidFill>
              </a:rPr>
              <a:t>luật</a:t>
            </a:r>
            <a:r>
              <a:rPr lang="en-US" dirty="0">
                <a:solidFill>
                  <a:srgbClr val="0000FF"/>
                </a:solidFill>
              </a:rPr>
              <a:t> </a:t>
            </a:r>
            <a:r>
              <a:rPr lang="en-US" dirty="0" err="1">
                <a:solidFill>
                  <a:srgbClr val="0000FF"/>
                </a:solidFill>
              </a:rPr>
              <a:t>về</a:t>
            </a:r>
            <a:r>
              <a:rPr lang="en-US" dirty="0">
                <a:solidFill>
                  <a:srgbClr val="0000FF"/>
                </a:solidFill>
              </a:rPr>
              <a:t> </a:t>
            </a:r>
            <a:r>
              <a:rPr lang="en-US" dirty="0" err="1">
                <a:solidFill>
                  <a:srgbClr val="0000FF"/>
                </a:solidFill>
              </a:rPr>
              <a:t>trật</a:t>
            </a:r>
            <a:r>
              <a:rPr lang="en-US" dirty="0">
                <a:solidFill>
                  <a:srgbClr val="0000FF"/>
                </a:solidFill>
              </a:rPr>
              <a:t> </a:t>
            </a:r>
            <a:r>
              <a:rPr lang="en-US" dirty="0" err="1">
                <a:solidFill>
                  <a:srgbClr val="0000FF"/>
                </a:solidFill>
              </a:rPr>
              <a:t>tự</a:t>
            </a:r>
            <a:r>
              <a:rPr lang="en-US" dirty="0">
                <a:solidFill>
                  <a:srgbClr val="0000FF"/>
                </a:solidFill>
              </a:rPr>
              <a:t> an </a:t>
            </a:r>
            <a:r>
              <a:rPr lang="en-US" dirty="0" err="1">
                <a:solidFill>
                  <a:srgbClr val="0000FF"/>
                </a:solidFill>
              </a:rPr>
              <a:t>toàn</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của</a:t>
            </a:r>
            <a:r>
              <a:rPr lang="en-US" dirty="0">
                <a:solidFill>
                  <a:srgbClr val="0000FF"/>
                </a:solidFill>
              </a:rPr>
              <a:t> </a:t>
            </a:r>
            <a:r>
              <a:rPr lang="en-US" dirty="0" err="1">
                <a:solidFill>
                  <a:srgbClr val="0000FF"/>
                </a:solidFill>
              </a:rPr>
              <a:t>một</a:t>
            </a:r>
            <a:r>
              <a:rPr lang="en-US" dirty="0">
                <a:solidFill>
                  <a:srgbClr val="0000FF"/>
                </a:solidFill>
              </a:rPr>
              <a:t> </a:t>
            </a:r>
            <a:r>
              <a:rPr lang="en-US" dirty="0" err="1">
                <a:solidFill>
                  <a:srgbClr val="0000FF"/>
                </a:solidFill>
              </a:rPr>
              <a:t>bộ</a:t>
            </a:r>
            <a:r>
              <a:rPr lang="en-US" dirty="0">
                <a:solidFill>
                  <a:srgbClr val="0000FF"/>
                </a:solidFill>
              </a:rPr>
              <a:t> </a:t>
            </a:r>
            <a:r>
              <a:rPr lang="en-US" dirty="0" err="1">
                <a:solidFill>
                  <a:srgbClr val="0000FF"/>
                </a:solidFill>
              </a:rPr>
              <a:t>phận</a:t>
            </a:r>
            <a:r>
              <a:rPr lang="en-US" dirty="0">
                <a:solidFill>
                  <a:srgbClr val="0000FF"/>
                </a:solidFill>
              </a:rPr>
              <a:t> </a:t>
            </a:r>
            <a:r>
              <a:rPr lang="en-US" dirty="0" err="1">
                <a:solidFill>
                  <a:srgbClr val="0000FF"/>
                </a:solidFill>
              </a:rPr>
              <a:t>người</a:t>
            </a:r>
            <a:r>
              <a:rPr lang="en-US" dirty="0">
                <a:solidFill>
                  <a:srgbClr val="0000FF"/>
                </a:solidFill>
              </a:rPr>
              <a:t> </a:t>
            </a:r>
            <a:r>
              <a:rPr lang="en-US" dirty="0" err="1">
                <a:solidFill>
                  <a:srgbClr val="0000FF"/>
                </a:solidFill>
              </a:rPr>
              <a:t>tham</a:t>
            </a:r>
            <a:r>
              <a:rPr lang="en-US" dirty="0">
                <a:solidFill>
                  <a:srgbClr val="0000FF"/>
                </a:solidFill>
              </a:rPr>
              <a:t> </a:t>
            </a:r>
            <a:r>
              <a:rPr lang="en-US" dirty="0" err="1">
                <a:solidFill>
                  <a:srgbClr val="0000FF"/>
                </a:solidFill>
              </a:rPr>
              <a:t>gia</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còn</a:t>
            </a:r>
            <a:r>
              <a:rPr lang="en-US" dirty="0">
                <a:solidFill>
                  <a:srgbClr val="0000FF"/>
                </a:solidFill>
              </a:rPr>
              <a:t> </a:t>
            </a:r>
            <a:r>
              <a:rPr lang="en-US" dirty="0" err="1">
                <a:solidFill>
                  <a:srgbClr val="0000FF"/>
                </a:solidFill>
              </a:rPr>
              <a:t>nhiều</a:t>
            </a:r>
            <a:r>
              <a:rPr lang="en-US" dirty="0">
                <a:solidFill>
                  <a:srgbClr val="0000FF"/>
                </a:solidFill>
              </a:rPr>
              <a:t> </a:t>
            </a:r>
            <a:r>
              <a:rPr lang="en-US" dirty="0" err="1">
                <a:solidFill>
                  <a:srgbClr val="0000FF"/>
                </a:solidFill>
              </a:rPr>
              <a:t>hạn</a:t>
            </a:r>
            <a:r>
              <a:rPr lang="en-US" dirty="0">
                <a:solidFill>
                  <a:srgbClr val="0000FF"/>
                </a:solidFill>
              </a:rPr>
              <a:t> </a:t>
            </a:r>
            <a:r>
              <a:rPr lang="en-US" dirty="0" err="1">
                <a:solidFill>
                  <a:srgbClr val="0000FF"/>
                </a:solidFill>
              </a:rPr>
              <a:t>chế</a:t>
            </a:r>
            <a:r>
              <a:rPr lang="en-US" dirty="0">
                <a:solidFill>
                  <a:srgbClr val="0000FF"/>
                </a:solidFill>
              </a:rPr>
              <a:t>? </a:t>
            </a:r>
          </a:p>
        </p:txBody>
      </p:sp>
      <p:sp>
        <p:nvSpPr>
          <p:cNvPr id="11" name="Arrow: Right 10">
            <a:extLst>
              <a:ext uri="{FF2B5EF4-FFF2-40B4-BE49-F238E27FC236}">
                <a16:creationId xmlns:a16="http://schemas.microsoft.com/office/drawing/2014/main" xmlns="" id="{A53DE50A-0EB1-413C-971E-7B1473AE00E6}"/>
              </a:ext>
            </a:extLst>
          </p:cNvPr>
          <p:cNvSpPr/>
          <p:nvPr/>
        </p:nvSpPr>
        <p:spPr>
          <a:xfrm>
            <a:off x="1181099" y="3524250"/>
            <a:ext cx="2642420" cy="2743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xmlns="" id="{78A84F33-7948-4B32-98E4-2224BA07A1E5}"/>
              </a:ext>
            </a:extLst>
          </p:cNvPr>
          <p:cNvSpPr txBox="1"/>
          <p:nvPr/>
        </p:nvSpPr>
        <p:spPr>
          <a:xfrm>
            <a:off x="1181099" y="4279191"/>
            <a:ext cx="2162175" cy="1262846"/>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vi-VN" sz="1800" dirty="0"/>
              <a:t>- Hành vi tham gia giao thông của con người do ý thức điều khiển </a:t>
            </a:r>
            <a:endParaRPr lang="en-US" sz="1800" dirty="0"/>
          </a:p>
        </p:txBody>
      </p:sp>
      <p:sp>
        <p:nvSpPr>
          <p:cNvPr id="2" name="TextBox 1">
            <a:extLst>
              <a:ext uri="{FF2B5EF4-FFF2-40B4-BE49-F238E27FC236}">
                <a16:creationId xmlns:a16="http://schemas.microsoft.com/office/drawing/2014/main" xmlns="" id="{64FB4CE2-BEBC-41FF-8609-CE422270E05E}"/>
              </a:ext>
            </a:extLst>
          </p:cNvPr>
          <p:cNvSpPr txBox="1"/>
          <p:nvPr/>
        </p:nvSpPr>
        <p:spPr>
          <a:xfrm>
            <a:off x="3962399" y="3376269"/>
            <a:ext cx="7048501" cy="2839111"/>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FF"/>
                </a:solidFill>
                <a:effectLst/>
                <a:ea typeface="Malgun Gothic" panose="020B0503020000020004" pitchFamily="34" charset="-127"/>
              </a:defRPr>
            </a:lvl1pPr>
          </a:lstStyle>
          <a:p>
            <a:r>
              <a:rPr lang="en-US" dirty="0"/>
              <a:t>+ Ý </a:t>
            </a:r>
            <a:r>
              <a:rPr lang="en-US" dirty="0" err="1"/>
              <a:t>thức</a:t>
            </a:r>
            <a:r>
              <a:rPr lang="en-US" dirty="0"/>
              <a:t> </a:t>
            </a:r>
            <a:r>
              <a:rPr lang="en-US" dirty="0" err="1"/>
              <a:t>pháp</a:t>
            </a:r>
            <a:r>
              <a:rPr lang="en-US" dirty="0"/>
              <a:t> </a:t>
            </a:r>
            <a:r>
              <a:rPr lang="en-US" dirty="0" err="1"/>
              <a:t>luật</a:t>
            </a:r>
            <a:r>
              <a:rPr lang="en-US" dirty="0"/>
              <a:t> </a:t>
            </a:r>
            <a:r>
              <a:rPr lang="en-US" dirty="0" err="1"/>
              <a:t>về</a:t>
            </a:r>
            <a:r>
              <a:rPr lang="en-US" dirty="0"/>
              <a:t> </a:t>
            </a:r>
            <a:r>
              <a:rPr lang="en-US" dirty="0" err="1"/>
              <a:t>đảm</a:t>
            </a:r>
            <a:r>
              <a:rPr lang="en-US" dirty="0"/>
              <a:t> </a:t>
            </a:r>
            <a:r>
              <a:rPr lang="en-US" dirty="0" err="1"/>
              <a:t>bảo</a:t>
            </a:r>
            <a:r>
              <a:rPr lang="en-US" dirty="0"/>
              <a:t> </a:t>
            </a:r>
            <a:r>
              <a:rPr lang="en-US" dirty="0" err="1"/>
              <a:t>trật</a:t>
            </a:r>
            <a:r>
              <a:rPr lang="en-US" dirty="0"/>
              <a:t> </a:t>
            </a:r>
            <a:r>
              <a:rPr lang="en-US" dirty="0" err="1"/>
              <a:t>tự</a:t>
            </a:r>
            <a:r>
              <a:rPr lang="en-US" dirty="0"/>
              <a:t> an </a:t>
            </a:r>
            <a:r>
              <a:rPr lang="en-US" dirty="0" err="1"/>
              <a:t>toàn</a:t>
            </a:r>
            <a:r>
              <a:rPr lang="en-US" dirty="0"/>
              <a:t> </a:t>
            </a:r>
            <a:r>
              <a:rPr lang="en-US" dirty="0" err="1"/>
              <a:t>giao</a:t>
            </a:r>
            <a:r>
              <a:rPr lang="en-US" dirty="0"/>
              <a:t> </a:t>
            </a:r>
            <a:r>
              <a:rPr lang="en-US" dirty="0" err="1"/>
              <a:t>thông</a:t>
            </a:r>
            <a:r>
              <a:rPr lang="en-US" dirty="0"/>
              <a:t> </a:t>
            </a:r>
            <a:r>
              <a:rPr lang="en-US" dirty="0" err="1"/>
              <a:t>là</a:t>
            </a:r>
            <a:r>
              <a:rPr lang="en-US" dirty="0"/>
              <a:t> </a:t>
            </a:r>
            <a:r>
              <a:rPr lang="en-US" dirty="0" err="1"/>
              <a:t>tổng</a:t>
            </a:r>
            <a:r>
              <a:rPr lang="en-US" dirty="0"/>
              <a:t> </a:t>
            </a:r>
            <a:r>
              <a:rPr lang="en-US" dirty="0" err="1"/>
              <a:t>thể</a:t>
            </a:r>
            <a:r>
              <a:rPr lang="en-US" dirty="0"/>
              <a:t> </a:t>
            </a:r>
            <a:r>
              <a:rPr lang="en-US" dirty="0" err="1"/>
              <a:t>những</a:t>
            </a:r>
            <a:r>
              <a:rPr lang="en-US" dirty="0"/>
              <a:t> </a:t>
            </a:r>
            <a:r>
              <a:rPr lang="en-US" dirty="0" err="1"/>
              <a:t>tư</a:t>
            </a:r>
            <a:r>
              <a:rPr lang="en-US" dirty="0"/>
              <a:t> </a:t>
            </a:r>
            <a:r>
              <a:rPr lang="en-US" dirty="0" err="1"/>
              <a:t>tưởng</a:t>
            </a:r>
            <a:r>
              <a:rPr lang="en-US" dirty="0"/>
              <a:t>, </a:t>
            </a:r>
            <a:r>
              <a:rPr lang="en-US" dirty="0" err="1"/>
              <a:t>học</a:t>
            </a:r>
            <a:r>
              <a:rPr lang="en-US" dirty="0"/>
              <a:t> </a:t>
            </a:r>
            <a:r>
              <a:rPr lang="en-US" dirty="0" err="1"/>
              <a:t>thuyết</a:t>
            </a:r>
            <a:r>
              <a:rPr lang="en-US" dirty="0"/>
              <a:t>, </a:t>
            </a:r>
            <a:r>
              <a:rPr lang="en-US" dirty="0" err="1"/>
              <a:t>quan</a:t>
            </a:r>
            <a:r>
              <a:rPr lang="en-US" dirty="0"/>
              <a:t> </a:t>
            </a:r>
            <a:r>
              <a:rPr lang="en-US" dirty="0" err="1"/>
              <a:t>điểm</a:t>
            </a:r>
            <a:r>
              <a:rPr lang="en-US" dirty="0"/>
              <a:t>, </a:t>
            </a:r>
            <a:r>
              <a:rPr lang="en-US" dirty="0" err="1"/>
              <a:t>thái</a:t>
            </a:r>
            <a:r>
              <a:rPr lang="en-US" dirty="0"/>
              <a:t> </a:t>
            </a:r>
            <a:r>
              <a:rPr lang="en-US" dirty="0" err="1"/>
              <a:t>độ</a:t>
            </a:r>
            <a:r>
              <a:rPr lang="en-US" dirty="0"/>
              <a:t>, </a:t>
            </a:r>
            <a:r>
              <a:rPr lang="en-US" dirty="0" err="1"/>
              <a:t>tình</a:t>
            </a:r>
            <a:r>
              <a:rPr lang="en-US" dirty="0"/>
              <a:t> </a:t>
            </a:r>
            <a:r>
              <a:rPr lang="en-US" dirty="0" err="1"/>
              <a:t>cảm</a:t>
            </a:r>
            <a:r>
              <a:rPr lang="en-US" dirty="0"/>
              <a:t>, </a:t>
            </a:r>
            <a:r>
              <a:rPr lang="en-US" dirty="0" err="1"/>
              <a:t>sự</a:t>
            </a:r>
            <a:r>
              <a:rPr lang="en-US" dirty="0"/>
              <a:t> </a:t>
            </a:r>
            <a:r>
              <a:rPr lang="en-US" dirty="0" err="1"/>
              <a:t>đánh</a:t>
            </a:r>
            <a:r>
              <a:rPr lang="en-US" dirty="0"/>
              <a:t> </a:t>
            </a:r>
            <a:r>
              <a:rPr lang="en-US" dirty="0" err="1"/>
              <a:t>giá</a:t>
            </a:r>
            <a:r>
              <a:rPr lang="en-US" dirty="0"/>
              <a:t> </a:t>
            </a:r>
            <a:r>
              <a:rPr lang="en-US" dirty="0" err="1"/>
              <a:t>của</a:t>
            </a:r>
            <a:r>
              <a:rPr lang="en-US" dirty="0"/>
              <a:t> con </a:t>
            </a:r>
            <a:r>
              <a:rPr lang="en-US" dirty="0" err="1"/>
              <a:t>người</a:t>
            </a:r>
            <a:r>
              <a:rPr lang="en-US" dirty="0"/>
              <a:t> </a:t>
            </a:r>
            <a:r>
              <a:rPr lang="en-US" dirty="0" err="1"/>
              <a:t>về</a:t>
            </a:r>
            <a:r>
              <a:rPr lang="en-US" dirty="0"/>
              <a:t> </a:t>
            </a:r>
            <a:r>
              <a:rPr lang="en-US" dirty="0" err="1"/>
              <a:t>pháp</a:t>
            </a:r>
            <a:r>
              <a:rPr lang="en-US" dirty="0"/>
              <a:t> </a:t>
            </a:r>
            <a:r>
              <a:rPr lang="en-US" dirty="0" err="1"/>
              <a:t>luật</a:t>
            </a:r>
            <a:r>
              <a:rPr lang="en-US" dirty="0"/>
              <a:t> </a:t>
            </a:r>
            <a:r>
              <a:rPr lang="en-US" dirty="0" err="1"/>
              <a:t>về</a:t>
            </a:r>
            <a:r>
              <a:rPr lang="en-US" dirty="0"/>
              <a:t> an </a:t>
            </a:r>
            <a:r>
              <a:rPr lang="en-US" dirty="0" err="1"/>
              <a:t>toàn</a:t>
            </a:r>
            <a:r>
              <a:rPr lang="en-US" dirty="0"/>
              <a:t> </a:t>
            </a:r>
            <a:r>
              <a:rPr lang="en-US" dirty="0" err="1"/>
              <a:t>giao</a:t>
            </a:r>
            <a:r>
              <a:rPr lang="en-US" dirty="0"/>
              <a:t> </a:t>
            </a:r>
            <a:r>
              <a:rPr lang="en-US" dirty="0" err="1"/>
              <a:t>thông</a:t>
            </a:r>
            <a:r>
              <a:rPr lang="en-US" dirty="0"/>
              <a:t>. </a:t>
            </a:r>
            <a:r>
              <a:rPr lang="en-US" dirty="0" err="1"/>
              <a:t>Xét</a:t>
            </a:r>
            <a:r>
              <a:rPr lang="en-US" dirty="0"/>
              <a:t> </a:t>
            </a:r>
            <a:r>
              <a:rPr lang="en-US" dirty="0" err="1"/>
              <a:t>về</a:t>
            </a:r>
            <a:r>
              <a:rPr lang="en-US" dirty="0"/>
              <a:t> </a:t>
            </a:r>
            <a:r>
              <a:rPr lang="en-US" dirty="0" err="1"/>
              <a:t>mặt</a:t>
            </a:r>
            <a:r>
              <a:rPr lang="en-US" dirty="0"/>
              <a:t> </a:t>
            </a:r>
            <a:r>
              <a:rPr lang="en-US" dirty="0" err="1"/>
              <a:t>cấu</a:t>
            </a:r>
            <a:r>
              <a:rPr lang="en-US" dirty="0"/>
              <a:t> </a:t>
            </a:r>
            <a:r>
              <a:rPr lang="en-US" dirty="0" err="1"/>
              <a:t>trúc</a:t>
            </a:r>
            <a:r>
              <a:rPr lang="en-US" dirty="0"/>
              <a:t>, ý </a:t>
            </a:r>
            <a:r>
              <a:rPr lang="en-US" dirty="0" err="1"/>
              <a:t>thức</a:t>
            </a:r>
            <a:r>
              <a:rPr lang="en-US" dirty="0"/>
              <a:t> </a:t>
            </a:r>
            <a:r>
              <a:rPr lang="en-US" dirty="0" err="1"/>
              <a:t>pháp</a:t>
            </a:r>
            <a:r>
              <a:rPr lang="en-US" dirty="0"/>
              <a:t> </a:t>
            </a:r>
            <a:r>
              <a:rPr lang="en-US" dirty="0" err="1"/>
              <a:t>luật</a:t>
            </a:r>
            <a:r>
              <a:rPr lang="en-US" dirty="0"/>
              <a:t> </a:t>
            </a:r>
            <a:r>
              <a:rPr lang="en-US" dirty="0" err="1"/>
              <a:t>gồm</a:t>
            </a:r>
            <a:r>
              <a:rPr lang="en-US" dirty="0"/>
              <a:t> </a:t>
            </a:r>
            <a:r>
              <a:rPr lang="en-US" dirty="0" err="1"/>
              <a:t>hai</a:t>
            </a:r>
            <a:r>
              <a:rPr lang="en-US" dirty="0"/>
              <a:t> </a:t>
            </a:r>
            <a:r>
              <a:rPr lang="en-US" dirty="0" err="1"/>
              <a:t>bộ</a:t>
            </a:r>
            <a:r>
              <a:rPr lang="en-US" dirty="0"/>
              <a:t> </a:t>
            </a:r>
            <a:r>
              <a:rPr lang="en-US" dirty="0" err="1"/>
              <a:t>phận</a:t>
            </a:r>
            <a:r>
              <a:rPr lang="en-US" dirty="0"/>
              <a:t> </a:t>
            </a:r>
            <a:r>
              <a:rPr lang="en-US" dirty="0" err="1"/>
              <a:t>cấu</a:t>
            </a:r>
            <a:r>
              <a:rPr lang="en-US" dirty="0"/>
              <a:t> </a:t>
            </a:r>
            <a:r>
              <a:rPr lang="en-US" dirty="0" err="1"/>
              <a:t>thành</a:t>
            </a:r>
            <a:r>
              <a:rPr lang="en-US" dirty="0"/>
              <a:t> </a:t>
            </a:r>
            <a:r>
              <a:rPr lang="en-US" dirty="0" err="1"/>
              <a:t>cơ</a:t>
            </a:r>
            <a:r>
              <a:rPr lang="en-US" dirty="0"/>
              <a:t> </a:t>
            </a:r>
            <a:r>
              <a:rPr lang="en-US" dirty="0" err="1"/>
              <a:t>bản</a:t>
            </a:r>
            <a:r>
              <a:rPr lang="en-US" dirty="0"/>
              <a:t> </a:t>
            </a:r>
            <a:r>
              <a:rPr lang="en-US" dirty="0" err="1"/>
              <a:t>đó</a:t>
            </a:r>
            <a:r>
              <a:rPr lang="en-US" dirty="0"/>
              <a:t> </a:t>
            </a:r>
            <a:r>
              <a:rPr lang="en-US" dirty="0" err="1"/>
              <a:t>là</a:t>
            </a:r>
            <a:r>
              <a:rPr lang="en-US" dirty="0"/>
              <a:t> </a:t>
            </a:r>
            <a:r>
              <a:rPr lang="en-US" dirty="0" err="1"/>
              <a:t>tư</a:t>
            </a:r>
            <a:r>
              <a:rPr lang="en-US" dirty="0"/>
              <a:t> </a:t>
            </a:r>
            <a:r>
              <a:rPr lang="en-US" dirty="0" err="1"/>
              <a:t>tưởng</a:t>
            </a:r>
            <a:r>
              <a:rPr lang="en-US" dirty="0"/>
              <a:t> </a:t>
            </a:r>
            <a:r>
              <a:rPr lang="en-US" dirty="0" err="1"/>
              <a:t>pháp</a:t>
            </a:r>
            <a:r>
              <a:rPr lang="en-US" dirty="0"/>
              <a:t> </a:t>
            </a:r>
            <a:r>
              <a:rPr lang="en-US" dirty="0" err="1"/>
              <a:t>luật</a:t>
            </a:r>
            <a:r>
              <a:rPr lang="en-US" dirty="0"/>
              <a:t> </a:t>
            </a:r>
            <a:r>
              <a:rPr lang="en-US" dirty="0" err="1"/>
              <a:t>và</a:t>
            </a:r>
            <a:r>
              <a:rPr lang="en-US" dirty="0"/>
              <a:t> </a:t>
            </a:r>
            <a:r>
              <a:rPr lang="en-US" dirty="0" err="1"/>
              <a:t>tâm</a:t>
            </a:r>
            <a:r>
              <a:rPr lang="en-US" dirty="0"/>
              <a:t> </a:t>
            </a:r>
            <a:r>
              <a:rPr lang="en-US" dirty="0" err="1"/>
              <a:t>lý</a:t>
            </a:r>
            <a:r>
              <a:rPr lang="en-US" dirty="0"/>
              <a:t> </a:t>
            </a:r>
            <a:r>
              <a:rPr lang="en-US" dirty="0" err="1"/>
              <a:t>pháp</a:t>
            </a:r>
            <a:r>
              <a:rPr lang="en-US" dirty="0"/>
              <a:t> </a:t>
            </a:r>
            <a:r>
              <a:rPr lang="en-US" dirty="0" err="1"/>
              <a:t>luật</a:t>
            </a:r>
            <a:r>
              <a:rPr lang="en-US" dirty="0"/>
              <a:t> </a:t>
            </a:r>
            <a:r>
              <a:rPr lang="en-US" dirty="0" err="1"/>
              <a:t>về</a:t>
            </a:r>
            <a:r>
              <a:rPr lang="en-US" dirty="0"/>
              <a:t> </a:t>
            </a:r>
            <a:r>
              <a:rPr lang="en-US" dirty="0" err="1"/>
              <a:t>đảm</a:t>
            </a:r>
            <a:r>
              <a:rPr lang="en-US" dirty="0"/>
              <a:t> </a:t>
            </a:r>
            <a:r>
              <a:rPr lang="en-US" dirty="0" err="1"/>
              <a:t>bảo</a:t>
            </a:r>
            <a:r>
              <a:rPr lang="en-US" dirty="0"/>
              <a:t> </a:t>
            </a:r>
            <a:r>
              <a:rPr lang="en-US" dirty="0" err="1"/>
              <a:t>trật</a:t>
            </a:r>
            <a:r>
              <a:rPr lang="en-US" dirty="0"/>
              <a:t> </a:t>
            </a:r>
            <a:r>
              <a:rPr lang="en-US" dirty="0" err="1"/>
              <a:t>tự</a:t>
            </a:r>
            <a:r>
              <a:rPr lang="en-US" dirty="0"/>
              <a:t> an </a:t>
            </a:r>
            <a:r>
              <a:rPr lang="en-US" dirty="0" err="1"/>
              <a:t>toàn</a:t>
            </a:r>
            <a:r>
              <a:rPr lang="en-US" dirty="0"/>
              <a:t> </a:t>
            </a:r>
            <a:r>
              <a:rPr lang="en-US" dirty="0" err="1"/>
              <a:t>giao</a:t>
            </a:r>
            <a:r>
              <a:rPr lang="en-US" dirty="0"/>
              <a:t> </a:t>
            </a:r>
            <a:r>
              <a:rPr lang="en-US" dirty="0" err="1"/>
              <a:t>thông</a:t>
            </a:r>
            <a:r>
              <a:rPr lang="en-US" dirty="0"/>
              <a:t>.</a:t>
            </a:r>
          </a:p>
        </p:txBody>
      </p:sp>
    </p:spTree>
    <p:extLst>
      <p:ext uri="{BB962C8B-B14F-4D97-AF65-F5344CB8AC3E}">
        <p14:creationId xmlns:p14="http://schemas.microsoft.com/office/powerpoint/2010/main" val="2032289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181099" y="1819150"/>
            <a:ext cx="5686425" cy="467629"/>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b="1" i="1" dirty="0">
                <a:solidFill>
                  <a:srgbClr val="000000"/>
                </a:solidFill>
                <a:effectLst/>
                <a:ea typeface="Malgun Gothic" panose="020B0503020000020004" pitchFamily="34" charset="-127"/>
              </a:rPr>
              <a:t>2.1.1. Người tham gia giao thông</a:t>
            </a:r>
            <a:endParaRPr lang="en-US" sz="2400" b="1" dirty="0">
              <a:effectLst/>
              <a:ea typeface="Calibri" panose="020F0502020204030204" pitchFamily="34" charset="0"/>
            </a:endParaRPr>
          </a:p>
        </p:txBody>
      </p:sp>
      <p:sp>
        <p:nvSpPr>
          <p:cNvPr id="8" name="TextBox 7">
            <a:extLst>
              <a:ext uri="{FF2B5EF4-FFF2-40B4-BE49-F238E27FC236}">
                <a16:creationId xmlns:a16="http://schemas.microsoft.com/office/drawing/2014/main" xmlns="" id="{9BC54ACF-5C9F-4DBA-8E7D-42CCB40E9D8E}"/>
              </a:ext>
            </a:extLst>
          </p:cNvPr>
          <p:cNvSpPr txBox="1"/>
          <p:nvPr/>
        </p:nvSpPr>
        <p:spPr>
          <a:xfrm>
            <a:off x="1109662" y="2309477"/>
            <a:ext cx="9972675" cy="86517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en-US" dirty="0">
                <a:solidFill>
                  <a:srgbClr val="0000FF"/>
                </a:solidFill>
              </a:rPr>
              <a:t>T</a:t>
            </a:r>
            <a:r>
              <a:rPr lang="vi-VN" dirty="0">
                <a:solidFill>
                  <a:srgbClr val="0000FF"/>
                </a:solidFill>
              </a:rPr>
              <a:t>ại sao </a:t>
            </a:r>
            <a:r>
              <a:rPr lang="en-US" dirty="0">
                <a:solidFill>
                  <a:srgbClr val="0000FF"/>
                </a:solidFill>
              </a:rPr>
              <a:t>ý </a:t>
            </a:r>
            <a:r>
              <a:rPr lang="en-US" dirty="0" err="1">
                <a:solidFill>
                  <a:srgbClr val="0000FF"/>
                </a:solidFill>
              </a:rPr>
              <a:t>thức</a:t>
            </a:r>
            <a:r>
              <a:rPr lang="en-US" dirty="0">
                <a:solidFill>
                  <a:srgbClr val="0000FF"/>
                </a:solidFill>
              </a:rPr>
              <a:t> </a:t>
            </a:r>
            <a:r>
              <a:rPr lang="en-US" dirty="0" err="1">
                <a:solidFill>
                  <a:srgbClr val="0000FF"/>
                </a:solidFill>
              </a:rPr>
              <a:t>tự</a:t>
            </a:r>
            <a:r>
              <a:rPr lang="en-US" dirty="0">
                <a:solidFill>
                  <a:srgbClr val="0000FF"/>
                </a:solidFill>
              </a:rPr>
              <a:t> </a:t>
            </a:r>
            <a:r>
              <a:rPr lang="en-US" dirty="0" err="1">
                <a:solidFill>
                  <a:srgbClr val="0000FF"/>
                </a:solidFill>
              </a:rPr>
              <a:t>giác</a:t>
            </a:r>
            <a:r>
              <a:rPr lang="en-US" dirty="0">
                <a:solidFill>
                  <a:srgbClr val="0000FF"/>
                </a:solidFill>
              </a:rPr>
              <a:t> </a:t>
            </a:r>
            <a:r>
              <a:rPr lang="en-US" dirty="0" err="1">
                <a:solidFill>
                  <a:srgbClr val="0000FF"/>
                </a:solidFill>
              </a:rPr>
              <a:t>chấp</a:t>
            </a:r>
            <a:r>
              <a:rPr lang="en-US" dirty="0">
                <a:solidFill>
                  <a:srgbClr val="0000FF"/>
                </a:solidFill>
              </a:rPr>
              <a:t> </a:t>
            </a:r>
            <a:r>
              <a:rPr lang="en-US" dirty="0" err="1">
                <a:solidFill>
                  <a:srgbClr val="0000FF"/>
                </a:solidFill>
              </a:rPr>
              <a:t>hành</a:t>
            </a:r>
            <a:r>
              <a:rPr lang="en-US" dirty="0">
                <a:solidFill>
                  <a:srgbClr val="0000FF"/>
                </a:solidFill>
              </a:rPr>
              <a:t> </a:t>
            </a:r>
            <a:r>
              <a:rPr lang="en-US" dirty="0" err="1">
                <a:solidFill>
                  <a:srgbClr val="0000FF"/>
                </a:solidFill>
              </a:rPr>
              <a:t>pháp</a:t>
            </a:r>
            <a:r>
              <a:rPr lang="en-US" dirty="0">
                <a:solidFill>
                  <a:srgbClr val="0000FF"/>
                </a:solidFill>
              </a:rPr>
              <a:t> </a:t>
            </a:r>
            <a:r>
              <a:rPr lang="en-US" dirty="0" err="1">
                <a:solidFill>
                  <a:srgbClr val="0000FF"/>
                </a:solidFill>
              </a:rPr>
              <a:t>luật</a:t>
            </a:r>
            <a:r>
              <a:rPr lang="en-US" dirty="0">
                <a:solidFill>
                  <a:srgbClr val="0000FF"/>
                </a:solidFill>
              </a:rPr>
              <a:t> </a:t>
            </a:r>
            <a:r>
              <a:rPr lang="en-US" dirty="0" err="1">
                <a:solidFill>
                  <a:srgbClr val="0000FF"/>
                </a:solidFill>
              </a:rPr>
              <a:t>về</a:t>
            </a:r>
            <a:r>
              <a:rPr lang="en-US" dirty="0">
                <a:solidFill>
                  <a:srgbClr val="0000FF"/>
                </a:solidFill>
              </a:rPr>
              <a:t> </a:t>
            </a:r>
            <a:r>
              <a:rPr lang="en-US" dirty="0" err="1">
                <a:solidFill>
                  <a:srgbClr val="0000FF"/>
                </a:solidFill>
              </a:rPr>
              <a:t>trật</a:t>
            </a:r>
            <a:r>
              <a:rPr lang="en-US" dirty="0">
                <a:solidFill>
                  <a:srgbClr val="0000FF"/>
                </a:solidFill>
              </a:rPr>
              <a:t> </a:t>
            </a:r>
            <a:r>
              <a:rPr lang="en-US" dirty="0" err="1">
                <a:solidFill>
                  <a:srgbClr val="0000FF"/>
                </a:solidFill>
              </a:rPr>
              <a:t>tự</a:t>
            </a:r>
            <a:r>
              <a:rPr lang="en-US" dirty="0">
                <a:solidFill>
                  <a:srgbClr val="0000FF"/>
                </a:solidFill>
              </a:rPr>
              <a:t> an </a:t>
            </a:r>
            <a:r>
              <a:rPr lang="en-US" dirty="0" err="1">
                <a:solidFill>
                  <a:srgbClr val="0000FF"/>
                </a:solidFill>
              </a:rPr>
              <a:t>toàn</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của</a:t>
            </a:r>
            <a:r>
              <a:rPr lang="en-US" dirty="0">
                <a:solidFill>
                  <a:srgbClr val="0000FF"/>
                </a:solidFill>
              </a:rPr>
              <a:t> </a:t>
            </a:r>
            <a:r>
              <a:rPr lang="en-US" dirty="0" err="1">
                <a:solidFill>
                  <a:srgbClr val="0000FF"/>
                </a:solidFill>
              </a:rPr>
              <a:t>một</a:t>
            </a:r>
            <a:r>
              <a:rPr lang="en-US" dirty="0">
                <a:solidFill>
                  <a:srgbClr val="0000FF"/>
                </a:solidFill>
              </a:rPr>
              <a:t> </a:t>
            </a:r>
            <a:r>
              <a:rPr lang="en-US" dirty="0" err="1">
                <a:solidFill>
                  <a:srgbClr val="0000FF"/>
                </a:solidFill>
              </a:rPr>
              <a:t>bộ</a:t>
            </a:r>
            <a:r>
              <a:rPr lang="en-US" dirty="0">
                <a:solidFill>
                  <a:srgbClr val="0000FF"/>
                </a:solidFill>
              </a:rPr>
              <a:t> </a:t>
            </a:r>
            <a:r>
              <a:rPr lang="en-US" dirty="0" err="1">
                <a:solidFill>
                  <a:srgbClr val="0000FF"/>
                </a:solidFill>
              </a:rPr>
              <a:t>phận</a:t>
            </a:r>
            <a:r>
              <a:rPr lang="en-US" dirty="0">
                <a:solidFill>
                  <a:srgbClr val="0000FF"/>
                </a:solidFill>
              </a:rPr>
              <a:t> </a:t>
            </a:r>
            <a:r>
              <a:rPr lang="en-US" dirty="0" err="1">
                <a:solidFill>
                  <a:srgbClr val="0000FF"/>
                </a:solidFill>
              </a:rPr>
              <a:t>người</a:t>
            </a:r>
            <a:r>
              <a:rPr lang="en-US" dirty="0">
                <a:solidFill>
                  <a:srgbClr val="0000FF"/>
                </a:solidFill>
              </a:rPr>
              <a:t> </a:t>
            </a:r>
            <a:r>
              <a:rPr lang="en-US" dirty="0" err="1">
                <a:solidFill>
                  <a:srgbClr val="0000FF"/>
                </a:solidFill>
              </a:rPr>
              <a:t>tham</a:t>
            </a:r>
            <a:r>
              <a:rPr lang="en-US" dirty="0">
                <a:solidFill>
                  <a:srgbClr val="0000FF"/>
                </a:solidFill>
              </a:rPr>
              <a:t> </a:t>
            </a:r>
            <a:r>
              <a:rPr lang="en-US" dirty="0" err="1">
                <a:solidFill>
                  <a:srgbClr val="0000FF"/>
                </a:solidFill>
              </a:rPr>
              <a:t>gia</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còn</a:t>
            </a:r>
            <a:r>
              <a:rPr lang="en-US" dirty="0">
                <a:solidFill>
                  <a:srgbClr val="0000FF"/>
                </a:solidFill>
              </a:rPr>
              <a:t> </a:t>
            </a:r>
            <a:r>
              <a:rPr lang="en-US" dirty="0" err="1">
                <a:solidFill>
                  <a:srgbClr val="0000FF"/>
                </a:solidFill>
              </a:rPr>
              <a:t>nhiều</a:t>
            </a:r>
            <a:r>
              <a:rPr lang="en-US" dirty="0">
                <a:solidFill>
                  <a:srgbClr val="0000FF"/>
                </a:solidFill>
              </a:rPr>
              <a:t> </a:t>
            </a:r>
            <a:r>
              <a:rPr lang="en-US" dirty="0" err="1">
                <a:solidFill>
                  <a:srgbClr val="0000FF"/>
                </a:solidFill>
              </a:rPr>
              <a:t>hạn</a:t>
            </a:r>
            <a:r>
              <a:rPr lang="en-US" dirty="0">
                <a:solidFill>
                  <a:srgbClr val="0000FF"/>
                </a:solidFill>
              </a:rPr>
              <a:t> </a:t>
            </a:r>
            <a:r>
              <a:rPr lang="en-US" dirty="0" err="1">
                <a:solidFill>
                  <a:srgbClr val="0000FF"/>
                </a:solidFill>
              </a:rPr>
              <a:t>chế</a:t>
            </a:r>
            <a:r>
              <a:rPr lang="en-US" dirty="0">
                <a:solidFill>
                  <a:srgbClr val="0000FF"/>
                </a:solidFill>
              </a:rPr>
              <a:t>? </a:t>
            </a:r>
          </a:p>
        </p:txBody>
      </p:sp>
      <p:sp>
        <p:nvSpPr>
          <p:cNvPr id="11" name="Arrow: Right 10">
            <a:extLst>
              <a:ext uri="{FF2B5EF4-FFF2-40B4-BE49-F238E27FC236}">
                <a16:creationId xmlns:a16="http://schemas.microsoft.com/office/drawing/2014/main" xmlns="" id="{A53DE50A-0EB1-413C-971E-7B1473AE00E6}"/>
              </a:ext>
            </a:extLst>
          </p:cNvPr>
          <p:cNvSpPr/>
          <p:nvPr/>
        </p:nvSpPr>
        <p:spPr>
          <a:xfrm>
            <a:off x="1181099" y="3524250"/>
            <a:ext cx="2642420" cy="2743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xmlns="" id="{78A84F33-7948-4B32-98E4-2224BA07A1E5}"/>
              </a:ext>
            </a:extLst>
          </p:cNvPr>
          <p:cNvSpPr txBox="1"/>
          <p:nvPr/>
        </p:nvSpPr>
        <p:spPr>
          <a:xfrm>
            <a:off x="1181099" y="4279191"/>
            <a:ext cx="2162175" cy="1262846"/>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vi-VN" sz="1800" dirty="0"/>
              <a:t>- Hành vi tham gia giao thông của con người do ý thức điều khiển </a:t>
            </a:r>
            <a:endParaRPr lang="en-US" sz="1800" dirty="0"/>
          </a:p>
        </p:txBody>
      </p:sp>
      <p:sp>
        <p:nvSpPr>
          <p:cNvPr id="2" name="TextBox 1">
            <a:extLst>
              <a:ext uri="{FF2B5EF4-FFF2-40B4-BE49-F238E27FC236}">
                <a16:creationId xmlns:a16="http://schemas.microsoft.com/office/drawing/2014/main" xmlns="" id="{40FDB1A9-CA8B-42FE-AECD-82CCA83E8407}"/>
              </a:ext>
            </a:extLst>
          </p:cNvPr>
          <p:cNvSpPr txBox="1"/>
          <p:nvPr/>
        </p:nvSpPr>
        <p:spPr>
          <a:xfrm>
            <a:off x="4019550" y="3184330"/>
            <a:ext cx="7062787" cy="323428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FF"/>
                </a:solidFill>
                <a:effectLst/>
                <a:ea typeface="Malgun Gothic" panose="020B0503020000020004" pitchFamily="34" charset="-127"/>
              </a:defRPr>
            </a:lvl1pPr>
          </a:lstStyle>
          <a:p>
            <a:r>
              <a:rPr lang="en-US" dirty="0" err="1"/>
              <a:t>Tư</a:t>
            </a:r>
            <a:r>
              <a:rPr lang="en-US" dirty="0"/>
              <a:t> </a:t>
            </a:r>
            <a:r>
              <a:rPr lang="en-US" dirty="0" err="1"/>
              <a:t>tưởng</a:t>
            </a:r>
            <a:r>
              <a:rPr lang="en-US" dirty="0"/>
              <a:t> </a:t>
            </a:r>
            <a:r>
              <a:rPr lang="en-US" dirty="0" err="1"/>
              <a:t>pháp</a:t>
            </a:r>
            <a:r>
              <a:rPr lang="en-US" dirty="0"/>
              <a:t> </a:t>
            </a:r>
            <a:r>
              <a:rPr lang="en-US" dirty="0" err="1"/>
              <a:t>luật</a:t>
            </a:r>
            <a:r>
              <a:rPr lang="en-US" dirty="0"/>
              <a:t> </a:t>
            </a:r>
            <a:r>
              <a:rPr lang="en-US" dirty="0" err="1"/>
              <a:t>về</a:t>
            </a:r>
            <a:r>
              <a:rPr lang="en-US" dirty="0"/>
              <a:t> </a:t>
            </a:r>
            <a:r>
              <a:rPr lang="en-US" dirty="0" err="1"/>
              <a:t>đảm</a:t>
            </a:r>
            <a:r>
              <a:rPr lang="en-US" dirty="0"/>
              <a:t> </a:t>
            </a:r>
            <a:r>
              <a:rPr lang="en-US" dirty="0" err="1"/>
              <a:t>bảo</a:t>
            </a:r>
            <a:r>
              <a:rPr lang="en-US" dirty="0"/>
              <a:t> </a:t>
            </a:r>
            <a:r>
              <a:rPr lang="en-US" dirty="0" err="1"/>
              <a:t>trật</a:t>
            </a:r>
            <a:r>
              <a:rPr lang="en-US" dirty="0"/>
              <a:t> </a:t>
            </a:r>
            <a:r>
              <a:rPr lang="en-US" dirty="0" err="1"/>
              <a:t>tự</a:t>
            </a:r>
            <a:r>
              <a:rPr lang="en-US" dirty="0"/>
              <a:t> an </a:t>
            </a:r>
            <a:r>
              <a:rPr lang="en-US" dirty="0" err="1"/>
              <a:t>toàn</a:t>
            </a:r>
            <a:r>
              <a:rPr lang="en-US" dirty="0"/>
              <a:t> </a:t>
            </a:r>
            <a:r>
              <a:rPr lang="en-US" dirty="0" err="1"/>
              <a:t>giao</a:t>
            </a:r>
            <a:r>
              <a:rPr lang="en-US" dirty="0"/>
              <a:t> </a:t>
            </a:r>
            <a:r>
              <a:rPr lang="en-US" dirty="0" err="1"/>
              <a:t>thông</a:t>
            </a:r>
            <a:r>
              <a:rPr lang="en-US" dirty="0"/>
              <a:t> </a:t>
            </a:r>
            <a:r>
              <a:rPr lang="en-US" dirty="0" err="1"/>
              <a:t>là</a:t>
            </a:r>
            <a:r>
              <a:rPr lang="en-US" dirty="0"/>
              <a:t> </a:t>
            </a:r>
            <a:r>
              <a:rPr lang="en-US" dirty="0" err="1"/>
              <a:t>hệ</a:t>
            </a:r>
            <a:r>
              <a:rPr lang="en-US" dirty="0"/>
              <a:t> </a:t>
            </a:r>
            <a:r>
              <a:rPr lang="en-US" dirty="0" err="1"/>
              <a:t>thống</a:t>
            </a:r>
            <a:r>
              <a:rPr lang="en-US" dirty="0"/>
              <a:t> </a:t>
            </a:r>
            <a:r>
              <a:rPr lang="en-US" dirty="0" err="1"/>
              <a:t>các</a:t>
            </a:r>
            <a:r>
              <a:rPr lang="en-US" dirty="0"/>
              <a:t> </a:t>
            </a:r>
            <a:r>
              <a:rPr lang="en-US" dirty="0" err="1"/>
              <a:t>tư</a:t>
            </a:r>
            <a:r>
              <a:rPr lang="en-US" dirty="0"/>
              <a:t> </a:t>
            </a:r>
            <a:r>
              <a:rPr lang="en-US" dirty="0" err="1"/>
              <a:t>tưởng</a:t>
            </a:r>
            <a:r>
              <a:rPr lang="en-US" dirty="0"/>
              <a:t>, </a:t>
            </a:r>
            <a:r>
              <a:rPr lang="en-US" dirty="0" err="1"/>
              <a:t>học</a:t>
            </a:r>
            <a:r>
              <a:rPr lang="en-US" dirty="0"/>
              <a:t> </a:t>
            </a:r>
            <a:r>
              <a:rPr lang="en-US" dirty="0" err="1"/>
              <a:t>thuyết</a:t>
            </a:r>
            <a:r>
              <a:rPr lang="en-US" dirty="0"/>
              <a:t>, </a:t>
            </a:r>
            <a:r>
              <a:rPr lang="en-US" dirty="0" err="1"/>
              <a:t>các</a:t>
            </a:r>
            <a:r>
              <a:rPr lang="en-US" dirty="0"/>
              <a:t> </a:t>
            </a:r>
            <a:r>
              <a:rPr lang="en-US" dirty="0" err="1"/>
              <a:t>khái</a:t>
            </a:r>
            <a:r>
              <a:rPr lang="en-US" dirty="0"/>
              <a:t> </a:t>
            </a:r>
            <a:r>
              <a:rPr lang="en-US" dirty="0" err="1"/>
              <a:t>niệm</a:t>
            </a:r>
            <a:r>
              <a:rPr lang="en-US" dirty="0"/>
              <a:t>, </a:t>
            </a:r>
            <a:r>
              <a:rPr lang="en-US" dirty="0" err="1"/>
              <a:t>phạm</a:t>
            </a:r>
            <a:r>
              <a:rPr lang="en-US" dirty="0"/>
              <a:t> </a:t>
            </a:r>
            <a:r>
              <a:rPr lang="en-US" dirty="0" err="1"/>
              <a:t>trù</a:t>
            </a:r>
            <a:r>
              <a:rPr lang="en-US" dirty="0"/>
              <a:t> </a:t>
            </a:r>
            <a:r>
              <a:rPr lang="en-US" dirty="0" err="1"/>
              <a:t>chính</a:t>
            </a:r>
            <a:r>
              <a:rPr lang="en-US" dirty="0"/>
              <a:t> </a:t>
            </a:r>
            <a:r>
              <a:rPr lang="en-US" dirty="0" err="1"/>
              <a:t>trị</a:t>
            </a:r>
            <a:r>
              <a:rPr lang="en-US" dirty="0"/>
              <a:t> - </a:t>
            </a:r>
            <a:r>
              <a:rPr lang="en-US" dirty="0" err="1"/>
              <a:t>pháp</a:t>
            </a:r>
            <a:r>
              <a:rPr lang="en-US" dirty="0"/>
              <a:t> </a:t>
            </a:r>
            <a:r>
              <a:rPr lang="en-US" dirty="0" err="1"/>
              <a:t>luật</a:t>
            </a:r>
            <a:r>
              <a:rPr lang="en-US" dirty="0"/>
              <a:t> </a:t>
            </a:r>
            <a:r>
              <a:rPr lang="en-US" dirty="0" err="1"/>
              <a:t>thể</a:t>
            </a:r>
            <a:r>
              <a:rPr lang="en-US" dirty="0"/>
              <a:t> </a:t>
            </a:r>
            <a:r>
              <a:rPr lang="en-US" dirty="0" err="1"/>
              <a:t>hiện</a:t>
            </a:r>
            <a:r>
              <a:rPr lang="en-US" dirty="0"/>
              <a:t> </a:t>
            </a:r>
            <a:r>
              <a:rPr lang="en-US" dirty="0" err="1"/>
              <a:t>quan</a:t>
            </a:r>
            <a:r>
              <a:rPr lang="en-US" dirty="0"/>
              <a:t> </a:t>
            </a:r>
            <a:r>
              <a:rPr lang="en-US" dirty="0" err="1"/>
              <a:t>điểm</a:t>
            </a:r>
            <a:r>
              <a:rPr lang="en-US" dirty="0"/>
              <a:t>, </a:t>
            </a:r>
            <a:r>
              <a:rPr lang="en-US" dirty="0" err="1"/>
              <a:t>thái</a:t>
            </a:r>
            <a:r>
              <a:rPr lang="en-US" dirty="0"/>
              <a:t> </a:t>
            </a:r>
            <a:r>
              <a:rPr lang="en-US" dirty="0" err="1"/>
              <a:t>độ</a:t>
            </a:r>
            <a:r>
              <a:rPr lang="en-US" dirty="0"/>
              <a:t> </a:t>
            </a:r>
            <a:r>
              <a:rPr lang="en-US" dirty="0" err="1"/>
              <a:t>và</a:t>
            </a:r>
            <a:r>
              <a:rPr lang="en-US" dirty="0"/>
              <a:t> </a:t>
            </a:r>
            <a:r>
              <a:rPr lang="en-US" dirty="0" err="1"/>
              <a:t>sự</a:t>
            </a:r>
            <a:r>
              <a:rPr lang="en-US" dirty="0"/>
              <a:t> </a:t>
            </a:r>
            <a:r>
              <a:rPr lang="en-US" dirty="0" err="1"/>
              <a:t>đánh</a:t>
            </a:r>
            <a:r>
              <a:rPr lang="en-US" dirty="0"/>
              <a:t> </a:t>
            </a:r>
            <a:r>
              <a:rPr lang="en-US" dirty="0" err="1"/>
              <a:t>giá</a:t>
            </a:r>
            <a:r>
              <a:rPr lang="en-US" dirty="0"/>
              <a:t> </a:t>
            </a:r>
            <a:r>
              <a:rPr lang="en-US" dirty="0" err="1"/>
              <a:t>của</a:t>
            </a:r>
            <a:r>
              <a:rPr lang="en-US" dirty="0"/>
              <a:t> con </a:t>
            </a:r>
            <a:r>
              <a:rPr lang="en-US" dirty="0" err="1"/>
              <a:t>người</a:t>
            </a:r>
            <a:r>
              <a:rPr lang="en-US" dirty="0"/>
              <a:t> </a:t>
            </a:r>
            <a:r>
              <a:rPr lang="en-US" dirty="0" err="1"/>
              <a:t>về</a:t>
            </a:r>
            <a:r>
              <a:rPr lang="en-US" dirty="0"/>
              <a:t> </a:t>
            </a:r>
            <a:r>
              <a:rPr lang="en-US" dirty="0" err="1"/>
              <a:t>pháp</a:t>
            </a:r>
            <a:r>
              <a:rPr lang="en-US" dirty="0"/>
              <a:t> </a:t>
            </a:r>
            <a:r>
              <a:rPr lang="en-US" dirty="0" err="1"/>
              <a:t>luật</a:t>
            </a:r>
            <a:r>
              <a:rPr lang="en-US" dirty="0"/>
              <a:t>. </a:t>
            </a:r>
            <a:r>
              <a:rPr lang="en-US" dirty="0" err="1"/>
              <a:t>Tư</a:t>
            </a:r>
            <a:r>
              <a:rPr lang="en-US" dirty="0"/>
              <a:t> </a:t>
            </a:r>
            <a:r>
              <a:rPr lang="en-US" dirty="0" err="1"/>
              <a:t>tưởng</a:t>
            </a:r>
            <a:r>
              <a:rPr lang="en-US" dirty="0"/>
              <a:t> </a:t>
            </a:r>
            <a:r>
              <a:rPr lang="en-US" dirty="0" err="1"/>
              <a:t>pháp</a:t>
            </a:r>
            <a:r>
              <a:rPr lang="en-US" dirty="0"/>
              <a:t> </a:t>
            </a:r>
            <a:r>
              <a:rPr lang="en-US" dirty="0" err="1"/>
              <a:t>luật</a:t>
            </a:r>
            <a:r>
              <a:rPr lang="en-US" dirty="0"/>
              <a:t> </a:t>
            </a:r>
            <a:r>
              <a:rPr lang="en-US" dirty="0" err="1"/>
              <a:t>về</a:t>
            </a:r>
            <a:r>
              <a:rPr lang="en-US" dirty="0"/>
              <a:t> </a:t>
            </a:r>
            <a:r>
              <a:rPr lang="en-US" dirty="0" err="1"/>
              <a:t>đảm</a:t>
            </a:r>
            <a:r>
              <a:rPr lang="en-US" dirty="0"/>
              <a:t> </a:t>
            </a:r>
            <a:r>
              <a:rPr lang="en-US" dirty="0" err="1"/>
              <a:t>bảo</a:t>
            </a:r>
            <a:r>
              <a:rPr lang="en-US" dirty="0"/>
              <a:t> </a:t>
            </a:r>
            <a:r>
              <a:rPr lang="en-US" dirty="0" err="1"/>
              <a:t>trật</a:t>
            </a:r>
            <a:r>
              <a:rPr lang="en-US" dirty="0"/>
              <a:t> </a:t>
            </a:r>
            <a:r>
              <a:rPr lang="en-US" dirty="0" err="1"/>
              <a:t>tự</a:t>
            </a:r>
            <a:r>
              <a:rPr lang="en-US" dirty="0"/>
              <a:t> an </a:t>
            </a:r>
            <a:r>
              <a:rPr lang="en-US" dirty="0" err="1"/>
              <a:t>toàn</a:t>
            </a:r>
            <a:r>
              <a:rPr lang="en-US" dirty="0"/>
              <a:t> </a:t>
            </a:r>
            <a:r>
              <a:rPr lang="en-US" dirty="0" err="1"/>
              <a:t>giao</a:t>
            </a:r>
            <a:r>
              <a:rPr lang="en-US" dirty="0"/>
              <a:t> </a:t>
            </a:r>
            <a:r>
              <a:rPr lang="en-US" dirty="0" err="1"/>
              <a:t>thông</a:t>
            </a:r>
            <a:r>
              <a:rPr lang="en-US" dirty="0"/>
              <a:t> </a:t>
            </a:r>
            <a:r>
              <a:rPr lang="en-US" dirty="0" err="1"/>
              <a:t>ảnh</a:t>
            </a:r>
            <a:r>
              <a:rPr lang="en-US" dirty="0"/>
              <a:t> </a:t>
            </a:r>
            <a:r>
              <a:rPr lang="en-US" dirty="0" err="1"/>
              <a:t>hưởng</a:t>
            </a:r>
            <a:r>
              <a:rPr lang="en-US" dirty="0"/>
              <a:t> </a:t>
            </a:r>
            <a:r>
              <a:rPr lang="en-US" dirty="0" err="1"/>
              <a:t>lớn</a:t>
            </a:r>
            <a:r>
              <a:rPr lang="en-US" dirty="0"/>
              <a:t> </a:t>
            </a:r>
            <a:r>
              <a:rPr lang="en-US" dirty="0" err="1"/>
              <a:t>đến</a:t>
            </a:r>
            <a:r>
              <a:rPr lang="en-US" dirty="0"/>
              <a:t> </a:t>
            </a:r>
            <a:r>
              <a:rPr lang="en-US" dirty="0" err="1"/>
              <a:t>pháp</a:t>
            </a:r>
            <a:r>
              <a:rPr lang="en-US" dirty="0"/>
              <a:t> </a:t>
            </a:r>
            <a:r>
              <a:rPr lang="en-US" dirty="0" err="1"/>
              <a:t>luật</a:t>
            </a:r>
            <a:r>
              <a:rPr lang="en-US" dirty="0"/>
              <a:t> </a:t>
            </a:r>
            <a:r>
              <a:rPr lang="en-US" dirty="0" err="1"/>
              <a:t>về</a:t>
            </a:r>
            <a:r>
              <a:rPr lang="en-US" dirty="0"/>
              <a:t> </a:t>
            </a:r>
            <a:r>
              <a:rPr lang="en-US" dirty="0" err="1"/>
              <a:t>đảm</a:t>
            </a:r>
            <a:r>
              <a:rPr lang="en-US" dirty="0"/>
              <a:t> </a:t>
            </a:r>
            <a:r>
              <a:rPr lang="en-US" dirty="0" err="1"/>
              <a:t>bảo</a:t>
            </a:r>
            <a:r>
              <a:rPr lang="en-US" dirty="0"/>
              <a:t> </a:t>
            </a:r>
            <a:r>
              <a:rPr lang="en-US" dirty="0" err="1"/>
              <a:t>trật</a:t>
            </a:r>
            <a:r>
              <a:rPr lang="en-US" dirty="0"/>
              <a:t> </a:t>
            </a:r>
            <a:r>
              <a:rPr lang="en-US" dirty="0" err="1"/>
              <a:t>tự</a:t>
            </a:r>
            <a:r>
              <a:rPr lang="en-US" dirty="0"/>
              <a:t> an </a:t>
            </a:r>
            <a:r>
              <a:rPr lang="en-US" dirty="0" err="1"/>
              <a:t>toàn</a:t>
            </a:r>
            <a:r>
              <a:rPr lang="en-US" dirty="0"/>
              <a:t> </a:t>
            </a:r>
            <a:r>
              <a:rPr lang="en-US" dirty="0" err="1"/>
              <a:t>giao</a:t>
            </a:r>
            <a:r>
              <a:rPr lang="en-US" dirty="0"/>
              <a:t> </a:t>
            </a:r>
            <a:r>
              <a:rPr lang="en-US" dirty="0" err="1"/>
              <a:t>thông</a:t>
            </a:r>
            <a:r>
              <a:rPr lang="en-US" dirty="0"/>
              <a:t> </a:t>
            </a:r>
            <a:r>
              <a:rPr lang="en-US" dirty="0" err="1"/>
              <a:t>và</a:t>
            </a:r>
            <a:r>
              <a:rPr lang="en-US" dirty="0"/>
              <a:t> ý </a:t>
            </a:r>
            <a:r>
              <a:rPr lang="en-US" dirty="0" err="1"/>
              <a:t>thức</a:t>
            </a:r>
            <a:r>
              <a:rPr lang="en-US" dirty="0"/>
              <a:t> </a:t>
            </a:r>
            <a:r>
              <a:rPr lang="en-US" dirty="0" err="1"/>
              <a:t>chấp</a:t>
            </a:r>
            <a:r>
              <a:rPr lang="en-US" dirty="0"/>
              <a:t> </a:t>
            </a:r>
            <a:r>
              <a:rPr lang="en-US" dirty="0" err="1"/>
              <a:t>hành</a:t>
            </a:r>
            <a:r>
              <a:rPr lang="en-US" dirty="0"/>
              <a:t> </a:t>
            </a:r>
            <a:r>
              <a:rPr lang="en-US" dirty="0" err="1"/>
              <a:t>giao</a:t>
            </a:r>
            <a:r>
              <a:rPr lang="en-US" dirty="0"/>
              <a:t> </a:t>
            </a:r>
            <a:r>
              <a:rPr lang="en-US" dirty="0" err="1"/>
              <a:t>thông</a:t>
            </a:r>
            <a:r>
              <a:rPr lang="en-US" dirty="0"/>
              <a:t> </a:t>
            </a:r>
            <a:r>
              <a:rPr lang="en-US" dirty="0" err="1"/>
              <a:t>của</a:t>
            </a:r>
            <a:r>
              <a:rPr lang="en-US" dirty="0"/>
              <a:t> </a:t>
            </a:r>
            <a:r>
              <a:rPr lang="en-US" dirty="0" err="1"/>
              <a:t>người</a:t>
            </a:r>
            <a:r>
              <a:rPr lang="en-US" dirty="0"/>
              <a:t> </a:t>
            </a:r>
            <a:r>
              <a:rPr lang="en-US" dirty="0" err="1"/>
              <a:t>dân</a:t>
            </a:r>
            <a:r>
              <a:rPr lang="en-US" dirty="0"/>
              <a:t>.</a:t>
            </a:r>
          </a:p>
        </p:txBody>
      </p:sp>
    </p:spTree>
    <p:extLst>
      <p:ext uri="{BB962C8B-B14F-4D97-AF65-F5344CB8AC3E}">
        <p14:creationId xmlns:p14="http://schemas.microsoft.com/office/powerpoint/2010/main" val="2887585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181099" y="1833090"/>
            <a:ext cx="5686425" cy="467629"/>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b="1" i="1" dirty="0">
                <a:solidFill>
                  <a:srgbClr val="000000"/>
                </a:solidFill>
                <a:effectLst/>
                <a:ea typeface="Malgun Gothic" panose="020B0503020000020004" pitchFamily="34" charset="-127"/>
              </a:rPr>
              <a:t>2.1.1. Người tham gia giao thông</a:t>
            </a:r>
            <a:endParaRPr lang="en-US" sz="2400" b="1" dirty="0">
              <a:effectLst/>
              <a:ea typeface="Calibri" panose="020F0502020204030204" pitchFamily="34" charset="0"/>
            </a:endParaRPr>
          </a:p>
        </p:txBody>
      </p:sp>
      <p:sp>
        <p:nvSpPr>
          <p:cNvPr id="8" name="TextBox 7">
            <a:extLst>
              <a:ext uri="{FF2B5EF4-FFF2-40B4-BE49-F238E27FC236}">
                <a16:creationId xmlns:a16="http://schemas.microsoft.com/office/drawing/2014/main" xmlns="" id="{9BC54ACF-5C9F-4DBA-8E7D-42CCB40E9D8E}"/>
              </a:ext>
            </a:extLst>
          </p:cNvPr>
          <p:cNvSpPr txBox="1"/>
          <p:nvPr/>
        </p:nvSpPr>
        <p:spPr>
          <a:xfrm>
            <a:off x="1109662" y="2281606"/>
            <a:ext cx="9972675" cy="86517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en-US" dirty="0">
                <a:solidFill>
                  <a:srgbClr val="0000FF"/>
                </a:solidFill>
              </a:rPr>
              <a:t>T</a:t>
            </a:r>
            <a:r>
              <a:rPr lang="vi-VN" dirty="0">
                <a:solidFill>
                  <a:srgbClr val="0000FF"/>
                </a:solidFill>
              </a:rPr>
              <a:t>ại sao </a:t>
            </a:r>
            <a:r>
              <a:rPr lang="en-US" dirty="0">
                <a:solidFill>
                  <a:srgbClr val="0000FF"/>
                </a:solidFill>
              </a:rPr>
              <a:t>ý </a:t>
            </a:r>
            <a:r>
              <a:rPr lang="en-US" dirty="0" err="1">
                <a:solidFill>
                  <a:srgbClr val="0000FF"/>
                </a:solidFill>
              </a:rPr>
              <a:t>thức</a:t>
            </a:r>
            <a:r>
              <a:rPr lang="en-US" dirty="0">
                <a:solidFill>
                  <a:srgbClr val="0000FF"/>
                </a:solidFill>
              </a:rPr>
              <a:t> </a:t>
            </a:r>
            <a:r>
              <a:rPr lang="en-US" dirty="0" err="1">
                <a:solidFill>
                  <a:srgbClr val="0000FF"/>
                </a:solidFill>
              </a:rPr>
              <a:t>tự</a:t>
            </a:r>
            <a:r>
              <a:rPr lang="en-US" dirty="0">
                <a:solidFill>
                  <a:srgbClr val="0000FF"/>
                </a:solidFill>
              </a:rPr>
              <a:t> </a:t>
            </a:r>
            <a:r>
              <a:rPr lang="en-US" dirty="0" err="1">
                <a:solidFill>
                  <a:srgbClr val="0000FF"/>
                </a:solidFill>
              </a:rPr>
              <a:t>giác</a:t>
            </a:r>
            <a:r>
              <a:rPr lang="en-US" dirty="0">
                <a:solidFill>
                  <a:srgbClr val="0000FF"/>
                </a:solidFill>
              </a:rPr>
              <a:t> </a:t>
            </a:r>
            <a:r>
              <a:rPr lang="en-US" dirty="0" err="1">
                <a:solidFill>
                  <a:srgbClr val="0000FF"/>
                </a:solidFill>
              </a:rPr>
              <a:t>chấp</a:t>
            </a:r>
            <a:r>
              <a:rPr lang="en-US" dirty="0">
                <a:solidFill>
                  <a:srgbClr val="0000FF"/>
                </a:solidFill>
              </a:rPr>
              <a:t> </a:t>
            </a:r>
            <a:r>
              <a:rPr lang="en-US" dirty="0" err="1">
                <a:solidFill>
                  <a:srgbClr val="0000FF"/>
                </a:solidFill>
              </a:rPr>
              <a:t>hành</a:t>
            </a:r>
            <a:r>
              <a:rPr lang="en-US" dirty="0">
                <a:solidFill>
                  <a:srgbClr val="0000FF"/>
                </a:solidFill>
              </a:rPr>
              <a:t> </a:t>
            </a:r>
            <a:r>
              <a:rPr lang="en-US" dirty="0" err="1">
                <a:solidFill>
                  <a:srgbClr val="0000FF"/>
                </a:solidFill>
              </a:rPr>
              <a:t>pháp</a:t>
            </a:r>
            <a:r>
              <a:rPr lang="en-US" dirty="0">
                <a:solidFill>
                  <a:srgbClr val="0000FF"/>
                </a:solidFill>
              </a:rPr>
              <a:t> </a:t>
            </a:r>
            <a:r>
              <a:rPr lang="en-US" dirty="0" err="1">
                <a:solidFill>
                  <a:srgbClr val="0000FF"/>
                </a:solidFill>
              </a:rPr>
              <a:t>luật</a:t>
            </a:r>
            <a:r>
              <a:rPr lang="en-US" dirty="0">
                <a:solidFill>
                  <a:srgbClr val="0000FF"/>
                </a:solidFill>
              </a:rPr>
              <a:t> </a:t>
            </a:r>
            <a:r>
              <a:rPr lang="en-US" dirty="0" err="1">
                <a:solidFill>
                  <a:srgbClr val="0000FF"/>
                </a:solidFill>
              </a:rPr>
              <a:t>về</a:t>
            </a:r>
            <a:r>
              <a:rPr lang="en-US" dirty="0">
                <a:solidFill>
                  <a:srgbClr val="0000FF"/>
                </a:solidFill>
              </a:rPr>
              <a:t> </a:t>
            </a:r>
            <a:r>
              <a:rPr lang="en-US" dirty="0" err="1">
                <a:solidFill>
                  <a:srgbClr val="0000FF"/>
                </a:solidFill>
              </a:rPr>
              <a:t>trật</a:t>
            </a:r>
            <a:r>
              <a:rPr lang="en-US" dirty="0">
                <a:solidFill>
                  <a:srgbClr val="0000FF"/>
                </a:solidFill>
              </a:rPr>
              <a:t> </a:t>
            </a:r>
            <a:r>
              <a:rPr lang="en-US" dirty="0" err="1">
                <a:solidFill>
                  <a:srgbClr val="0000FF"/>
                </a:solidFill>
              </a:rPr>
              <a:t>tự</a:t>
            </a:r>
            <a:r>
              <a:rPr lang="en-US" dirty="0">
                <a:solidFill>
                  <a:srgbClr val="0000FF"/>
                </a:solidFill>
              </a:rPr>
              <a:t> an </a:t>
            </a:r>
            <a:r>
              <a:rPr lang="en-US" dirty="0" err="1">
                <a:solidFill>
                  <a:srgbClr val="0000FF"/>
                </a:solidFill>
              </a:rPr>
              <a:t>toàn</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của</a:t>
            </a:r>
            <a:r>
              <a:rPr lang="en-US" dirty="0">
                <a:solidFill>
                  <a:srgbClr val="0000FF"/>
                </a:solidFill>
              </a:rPr>
              <a:t> </a:t>
            </a:r>
            <a:r>
              <a:rPr lang="en-US" dirty="0" err="1">
                <a:solidFill>
                  <a:srgbClr val="0000FF"/>
                </a:solidFill>
              </a:rPr>
              <a:t>một</a:t>
            </a:r>
            <a:r>
              <a:rPr lang="en-US" dirty="0">
                <a:solidFill>
                  <a:srgbClr val="0000FF"/>
                </a:solidFill>
              </a:rPr>
              <a:t> </a:t>
            </a:r>
            <a:r>
              <a:rPr lang="en-US" dirty="0" err="1">
                <a:solidFill>
                  <a:srgbClr val="0000FF"/>
                </a:solidFill>
              </a:rPr>
              <a:t>bộ</a:t>
            </a:r>
            <a:r>
              <a:rPr lang="en-US" dirty="0">
                <a:solidFill>
                  <a:srgbClr val="0000FF"/>
                </a:solidFill>
              </a:rPr>
              <a:t> </a:t>
            </a:r>
            <a:r>
              <a:rPr lang="en-US" dirty="0" err="1">
                <a:solidFill>
                  <a:srgbClr val="0000FF"/>
                </a:solidFill>
              </a:rPr>
              <a:t>phận</a:t>
            </a:r>
            <a:r>
              <a:rPr lang="en-US" dirty="0">
                <a:solidFill>
                  <a:srgbClr val="0000FF"/>
                </a:solidFill>
              </a:rPr>
              <a:t> </a:t>
            </a:r>
            <a:r>
              <a:rPr lang="en-US" dirty="0" err="1">
                <a:solidFill>
                  <a:srgbClr val="0000FF"/>
                </a:solidFill>
              </a:rPr>
              <a:t>người</a:t>
            </a:r>
            <a:r>
              <a:rPr lang="en-US" dirty="0">
                <a:solidFill>
                  <a:srgbClr val="0000FF"/>
                </a:solidFill>
              </a:rPr>
              <a:t> </a:t>
            </a:r>
            <a:r>
              <a:rPr lang="en-US" dirty="0" err="1">
                <a:solidFill>
                  <a:srgbClr val="0000FF"/>
                </a:solidFill>
              </a:rPr>
              <a:t>tham</a:t>
            </a:r>
            <a:r>
              <a:rPr lang="en-US" dirty="0">
                <a:solidFill>
                  <a:srgbClr val="0000FF"/>
                </a:solidFill>
              </a:rPr>
              <a:t> </a:t>
            </a:r>
            <a:r>
              <a:rPr lang="en-US" dirty="0" err="1">
                <a:solidFill>
                  <a:srgbClr val="0000FF"/>
                </a:solidFill>
              </a:rPr>
              <a:t>gia</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còn</a:t>
            </a:r>
            <a:r>
              <a:rPr lang="en-US" dirty="0">
                <a:solidFill>
                  <a:srgbClr val="0000FF"/>
                </a:solidFill>
              </a:rPr>
              <a:t> </a:t>
            </a:r>
            <a:r>
              <a:rPr lang="en-US" dirty="0" err="1">
                <a:solidFill>
                  <a:srgbClr val="0000FF"/>
                </a:solidFill>
              </a:rPr>
              <a:t>nhiều</a:t>
            </a:r>
            <a:r>
              <a:rPr lang="en-US" dirty="0">
                <a:solidFill>
                  <a:srgbClr val="0000FF"/>
                </a:solidFill>
              </a:rPr>
              <a:t> </a:t>
            </a:r>
            <a:r>
              <a:rPr lang="en-US" dirty="0" err="1">
                <a:solidFill>
                  <a:srgbClr val="0000FF"/>
                </a:solidFill>
              </a:rPr>
              <a:t>hạn</a:t>
            </a:r>
            <a:r>
              <a:rPr lang="en-US" dirty="0">
                <a:solidFill>
                  <a:srgbClr val="0000FF"/>
                </a:solidFill>
              </a:rPr>
              <a:t> </a:t>
            </a:r>
            <a:r>
              <a:rPr lang="en-US" dirty="0" err="1">
                <a:solidFill>
                  <a:srgbClr val="0000FF"/>
                </a:solidFill>
              </a:rPr>
              <a:t>chế</a:t>
            </a:r>
            <a:r>
              <a:rPr lang="en-US" dirty="0">
                <a:solidFill>
                  <a:srgbClr val="0000FF"/>
                </a:solidFill>
              </a:rPr>
              <a:t>? </a:t>
            </a:r>
          </a:p>
        </p:txBody>
      </p:sp>
      <p:sp>
        <p:nvSpPr>
          <p:cNvPr id="11" name="Arrow: Right 10">
            <a:extLst>
              <a:ext uri="{FF2B5EF4-FFF2-40B4-BE49-F238E27FC236}">
                <a16:creationId xmlns:a16="http://schemas.microsoft.com/office/drawing/2014/main" xmlns="" id="{A53DE50A-0EB1-413C-971E-7B1473AE00E6}"/>
              </a:ext>
            </a:extLst>
          </p:cNvPr>
          <p:cNvSpPr/>
          <p:nvPr/>
        </p:nvSpPr>
        <p:spPr>
          <a:xfrm>
            <a:off x="866769" y="3539014"/>
            <a:ext cx="2642420" cy="2743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xmlns="" id="{78A84F33-7948-4B32-98E4-2224BA07A1E5}"/>
              </a:ext>
            </a:extLst>
          </p:cNvPr>
          <p:cNvSpPr txBox="1"/>
          <p:nvPr/>
        </p:nvSpPr>
        <p:spPr>
          <a:xfrm>
            <a:off x="899336" y="4279191"/>
            <a:ext cx="2162175" cy="1262846"/>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vi-VN" sz="1800" dirty="0"/>
              <a:t>- Hành vi tham gia giao thông của con người do ý thức điều khiển </a:t>
            </a:r>
            <a:endParaRPr lang="en-US" sz="1800" dirty="0"/>
          </a:p>
        </p:txBody>
      </p:sp>
      <p:sp>
        <p:nvSpPr>
          <p:cNvPr id="2" name="TextBox 1">
            <a:extLst>
              <a:ext uri="{FF2B5EF4-FFF2-40B4-BE49-F238E27FC236}">
                <a16:creationId xmlns:a16="http://schemas.microsoft.com/office/drawing/2014/main" xmlns="" id="{CA60AB66-E989-4BCD-AB1D-079FACE9A08B}"/>
              </a:ext>
            </a:extLst>
          </p:cNvPr>
          <p:cNvSpPr txBox="1"/>
          <p:nvPr/>
        </p:nvSpPr>
        <p:spPr>
          <a:xfrm>
            <a:off x="3541756" y="3261079"/>
            <a:ext cx="7526292" cy="2712281"/>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FF"/>
                </a:solidFill>
                <a:effectLst/>
                <a:ea typeface="Malgun Gothic" panose="020B0503020000020004" pitchFamily="34" charset="-127"/>
              </a:defRPr>
            </a:lvl1pPr>
          </a:lstStyle>
          <a:p>
            <a:r>
              <a:rPr lang="en-US" sz="2000" dirty="0" err="1"/>
              <a:t>Tâm</a:t>
            </a:r>
            <a:r>
              <a:rPr lang="en-US" sz="2000" dirty="0"/>
              <a:t> </a:t>
            </a:r>
            <a:r>
              <a:rPr lang="en-US" sz="2000" dirty="0" err="1"/>
              <a:t>lý</a:t>
            </a:r>
            <a:r>
              <a:rPr lang="en-US" sz="2000" dirty="0"/>
              <a:t> </a:t>
            </a:r>
            <a:r>
              <a:rPr lang="en-US" sz="2000" dirty="0" err="1"/>
              <a:t>pháp</a:t>
            </a:r>
            <a:r>
              <a:rPr lang="en-US" sz="2000" dirty="0"/>
              <a:t> </a:t>
            </a:r>
            <a:r>
              <a:rPr lang="en-US" sz="2000" dirty="0" err="1"/>
              <a:t>luật</a:t>
            </a:r>
            <a:r>
              <a:rPr lang="en-US" sz="2000" dirty="0"/>
              <a:t> </a:t>
            </a:r>
            <a:r>
              <a:rPr lang="en-US" sz="2000" dirty="0" err="1"/>
              <a:t>về</a:t>
            </a:r>
            <a:r>
              <a:rPr lang="en-US" sz="2000" dirty="0"/>
              <a:t> </a:t>
            </a:r>
            <a:r>
              <a:rPr lang="en-US" sz="2000" dirty="0" err="1"/>
              <a:t>đảm</a:t>
            </a:r>
            <a:r>
              <a:rPr lang="en-US" sz="2000" dirty="0"/>
              <a:t> </a:t>
            </a:r>
            <a:r>
              <a:rPr lang="en-US" sz="2000" dirty="0" err="1"/>
              <a:t>bảo</a:t>
            </a:r>
            <a:r>
              <a:rPr lang="en-US" sz="2000" dirty="0"/>
              <a:t> </a:t>
            </a:r>
            <a:r>
              <a:rPr lang="en-US" sz="2000" dirty="0" err="1"/>
              <a:t>trật</a:t>
            </a:r>
            <a:r>
              <a:rPr lang="en-US" sz="2000" dirty="0"/>
              <a:t> </a:t>
            </a:r>
            <a:r>
              <a:rPr lang="en-US" sz="2000" dirty="0" err="1"/>
              <a:t>tự</a:t>
            </a:r>
            <a:r>
              <a:rPr lang="en-US" sz="2000" dirty="0"/>
              <a:t> an </a:t>
            </a:r>
            <a:r>
              <a:rPr lang="en-US" sz="2000" dirty="0" err="1"/>
              <a:t>toàn</a:t>
            </a:r>
            <a:r>
              <a:rPr lang="en-US" sz="2000" dirty="0"/>
              <a:t> </a:t>
            </a:r>
            <a:r>
              <a:rPr lang="en-US" sz="2000" dirty="0" err="1"/>
              <a:t>giao</a:t>
            </a:r>
            <a:r>
              <a:rPr lang="en-US" sz="2000" dirty="0"/>
              <a:t> </a:t>
            </a:r>
            <a:r>
              <a:rPr lang="en-US" sz="2000" dirty="0" err="1"/>
              <a:t>thông</a:t>
            </a:r>
            <a:r>
              <a:rPr lang="en-US" sz="2000" dirty="0"/>
              <a:t> </a:t>
            </a:r>
            <a:r>
              <a:rPr lang="en-US" sz="2000" dirty="0" err="1"/>
              <a:t>là</a:t>
            </a:r>
            <a:r>
              <a:rPr lang="en-US" sz="2000" dirty="0"/>
              <a:t> </a:t>
            </a:r>
            <a:r>
              <a:rPr lang="en-US" sz="2000" dirty="0" err="1"/>
              <a:t>tình</a:t>
            </a:r>
            <a:r>
              <a:rPr lang="en-US" sz="2000" dirty="0"/>
              <a:t> </a:t>
            </a:r>
            <a:r>
              <a:rPr lang="en-US" sz="2000" dirty="0" err="1"/>
              <a:t>cảm</a:t>
            </a:r>
            <a:r>
              <a:rPr lang="en-US" sz="2000" dirty="0"/>
              <a:t>, </a:t>
            </a:r>
            <a:r>
              <a:rPr lang="en-US" sz="2000" dirty="0" err="1"/>
              <a:t>cảm</a:t>
            </a:r>
            <a:r>
              <a:rPr lang="en-US" sz="2000" dirty="0"/>
              <a:t> </a:t>
            </a:r>
            <a:r>
              <a:rPr lang="en-US" sz="2000" dirty="0" err="1"/>
              <a:t>xúc</a:t>
            </a:r>
            <a:r>
              <a:rPr lang="en-US" sz="2000" dirty="0"/>
              <a:t>, </a:t>
            </a:r>
            <a:r>
              <a:rPr lang="en-US" sz="2000" dirty="0" err="1"/>
              <a:t>tâm</a:t>
            </a:r>
            <a:r>
              <a:rPr lang="en-US" sz="2000" dirty="0"/>
              <a:t> </a:t>
            </a:r>
            <a:r>
              <a:rPr lang="en-US" sz="2000" dirty="0" err="1"/>
              <a:t>trạng</a:t>
            </a:r>
            <a:r>
              <a:rPr lang="en-US" sz="2000" dirty="0"/>
              <a:t>, </a:t>
            </a:r>
            <a:r>
              <a:rPr lang="en-US" sz="2000" dirty="0" err="1"/>
              <a:t>thái</a:t>
            </a:r>
            <a:r>
              <a:rPr lang="en-US" sz="2000" dirty="0"/>
              <a:t> </a:t>
            </a:r>
            <a:r>
              <a:rPr lang="en-US" sz="2000" dirty="0" err="1"/>
              <a:t>độ</a:t>
            </a:r>
            <a:r>
              <a:rPr lang="en-US" sz="2000" dirty="0"/>
              <a:t> </a:t>
            </a:r>
            <a:r>
              <a:rPr lang="en-US" sz="2000" dirty="0" err="1"/>
              <a:t>của</a:t>
            </a:r>
            <a:r>
              <a:rPr lang="en-US" sz="2000" dirty="0"/>
              <a:t> con </a:t>
            </a:r>
            <a:r>
              <a:rPr lang="en-US" sz="2000" dirty="0" err="1"/>
              <a:t>người</a:t>
            </a:r>
            <a:r>
              <a:rPr lang="en-US" sz="2000" dirty="0"/>
              <a:t> </a:t>
            </a:r>
            <a:r>
              <a:rPr lang="en-US" sz="2000" dirty="0" err="1"/>
              <a:t>đối</a:t>
            </a:r>
            <a:r>
              <a:rPr lang="en-US" sz="2000" dirty="0"/>
              <a:t> </a:t>
            </a:r>
            <a:r>
              <a:rPr lang="en-US" sz="2000" dirty="0" err="1"/>
              <a:t>với</a:t>
            </a:r>
            <a:r>
              <a:rPr lang="en-US" sz="2000" dirty="0"/>
              <a:t> </a:t>
            </a:r>
            <a:r>
              <a:rPr lang="en-US" sz="2000" dirty="0" err="1"/>
              <a:t>pháp</a:t>
            </a:r>
            <a:r>
              <a:rPr lang="en-US" sz="2000" dirty="0"/>
              <a:t> </a:t>
            </a:r>
            <a:r>
              <a:rPr lang="en-US" sz="2000" dirty="0" err="1"/>
              <a:t>luật</a:t>
            </a:r>
            <a:r>
              <a:rPr lang="en-US" sz="2000" dirty="0"/>
              <a:t> </a:t>
            </a:r>
            <a:r>
              <a:rPr lang="en-US" sz="2000" dirty="0" err="1"/>
              <a:t>về</a:t>
            </a:r>
            <a:r>
              <a:rPr lang="en-US" sz="2000" dirty="0"/>
              <a:t> </a:t>
            </a:r>
            <a:r>
              <a:rPr lang="en-US" sz="2000" dirty="0" err="1"/>
              <a:t>đảm</a:t>
            </a:r>
            <a:r>
              <a:rPr lang="en-US" sz="2000" dirty="0"/>
              <a:t> </a:t>
            </a:r>
            <a:r>
              <a:rPr lang="en-US" sz="2000" dirty="0" err="1"/>
              <a:t>bảo</a:t>
            </a:r>
            <a:r>
              <a:rPr lang="en-US" sz="2000" dirty="0"/>
              <a:t> </a:t>
            </a:r>
            <a:r>
              <a:rPr lang="en-US" sz="2000" dirty="0" err="1"/>
              <a:t>trật</a:t>
            </a:r>
            <a:r>
              <a:rPr lang="en-US" sz="2000" dirty="0"/>
              <a:t> </a:t>
            </a:r>
            <a:r>
              <a:rPr lang="en-US" sz="2000" dirty="0" err="1"/>
              <a:t>tự</a:t>
            </a:r>
            <a:r>
              <a:rPr lang="en-US" sz="2000" dirty="0"/>
              <a:t> an </a:t>
            </a:r>
            <a:r>
              <a:rPr lang="en-US" sz="2000" dirty="0" err="1"/>
              <a:t>toàn</a:t>
            </a:r>
            <a:r>
              <a:rPr lang="en-US" sz="2000" dirty="0"/>
              <a:t> </a:t>
            </a:r>
            <a:r>
              <a:rPr lang="en-US" sz="2000" dirty="0" err="1"/>
              <a:t>giao</a:t>
            </a:r>
            <a:r>
              <a:rPr lang="en-US" sz="2000" dirty="0"/>
              <a:t> </a:t>
            </a:r>
            <a:r>
              <a:rPr lang="en-US" sz="2000" dirty="0" err="1"/>
              <a:t>thông</a:t>
            </a:r>
            <a:r>
              <a:rPr lang="en-US" sz="2000" dirty="0"/>
              <a:t>. </a:t>
            </a:r>
            <a:r>
              <a:rPr lang="en-US" sz="2000" dirty="0" err="1"/>
              <a:t>Tâm</a:t>
            </a:r>
            <a:r>
              <a:rPr lang="en-US" sz="2000" dirty="0"/>
              <a:t> </a:t>
            </a:r>
            <a:r>
              <a:rPr lang="en-US" sz="2000" dirty="0" err="1"/>
              <a:t>lý</a:t>
            </a:r>
            <a:r>
              <a:rPr lang="en-US" sz="2000" dirty="0"/>
              <a:t> </a:t>
            </a:r>
            <a:r>
              <a:rPr lang="en-US" sz="2000" dirty="0" err="1"/>
              <a:t>pháp</a:t>
            </a:r>
            <a:r>
              <a:rPr lang="en-US" sz="2000" dirty="0"/>
              <a:t> </a:t>
            </a:r>
            <a:r>
              <a:rPr lang="en-US" sz="2000" dirty="0" err="1"/>
              <a:t>luật</a:t>
            </a:r>
            <a:r>
              <a:rPr lang="en-US" sz="2000" dirty="0"/>
              <a:t> </a:t>
            </a:r>
            <a:r>
              <a:rPr lang="en-US" sz="2000" dirty="0" err="1"/>
              <a:t>về</a:t>
            </a:r>
            <a:r>
              <a:rPr lang="en-US" sz="2000" dirty="0"/>
              <a:t> </a:t>
            </a:r>
            <a:r>
              <a:rPr lang="en-US" sz="2000" dirty="0" err="1"/>
              <a:t>đảm</a:t>
            </a:r>
            <a:r>
              <a:rPr lang="en-US" sz="2000" dirty="0"/>
              <a:t> </a:t>
            </a:r>
            <a:r>
              <a:rPr lang="en-US" sz="2000" dirty="0" err="1"/>
              <a:t>bảo</a:t>
            </a:r>
            <a:r>
              <a:rPr lang="en-US" sz="2000" dirty="0"/>
              <a:t> </a:t>
            </a:r>
            <a:r>
              <a:rPr lang="en-US" sz="2000" dirty="0" err="1"/>
              <a:t>trật</a:t>
            </a:r>
            <a:r>
              <a:rPr lang="en-US" sz="2000" dirty="0"/>
              <a:t> </a:t>
            </a:r>
            <a:r>
              <a:rPr lang="en-US" sz="2000" dirty="0" err="1"/>
              <a:t>tự</a:t>
            </a:r>
            <a:r>
              <a:rPr lang="en-US" sz="2000" dirty="0"/>
              <a:t> an </a:t>
            </a:r>
            <a:r>
              <a:rPr lang="en-US" sz="2000" dirty="0" err="1"/>
              <a:t>toàn</a:t>
            </a:r>
            <a:r>
              <a:rPr lang="en-US" sz="2000" dirty="0"/>
              <a:t> </a:t>
            </a:r>
            <a:r>
              <a:rPr lang="en-US" sz="2000" dirty="0" err="1"/>
              <a:t>giao</a:t>
            </a:r>
            <a:r>
              <a:rPr lang="en-US" sz="2000" dirty="0"/>
              <a:t> </a:t>
            </a:r>
            <a:r>
              <a:rPr lang="en-US" sz="2000" dirty="0" err="1"/>
              <a:t>thông</a:t>
            </a:r>
            <a:r>
              <a:rPr lang="en-US" sz="2000" dirty="0"/>
              <a:t> </a:t>
            </a:r>
            <a:r>
              <a:rPr lang="en-US" sz="2000" dirty="0" err="1"/>
              <a:t>phù</a:t>
            </a:r>
            <a:r>
              <a:rPr lang="en-US" sz="2000" dirty="0"/>
              <a:t> </a:t>
            </a:r>
            <a:r>
              <a:rPr lang="en-US" sz="2000" dirty="0" err="1"/>
              <a:t>hợp</a:t>
            </a:r>
            <a:r>
              <a:rPr lang="en-US" sz="2000" dirty="0"/>
              <a:t> </a:t>
            </a:r>
            <a:r>
              <a:rPr lang="en-US" sz="2000" dirty="0" err="1"/>
              <a:t>với</a:t>
            </a:r>
            <a:r>
              <a:rPr lang="en-US" sz="2000" dirty="0"/>
              <a:t> </a:t>
            </a:r>
            <a:r>
              <a:rPr lang="en-US" sz="2000" dirty="0" err="1"/>
              <a:t>trình</a:t>
            </a:r>
            <a:r>
              <a:rPr lang="en-US" sz="2000" dirty="0"/>
              <a:t> </a:t>
            </a:r>
            <a:r>
              <a:rPr lang="en-US" sz="2000" dirty="0" err="1"/>
              <a:t>độ</a:t>
            </a:r>
            <a:r>
              <a:rPr lang="en-US" sz="2000" dirty="0"/>
              <a:t> </a:t>
            </a:r>
            <a:r>
              <a:rPr lang="en-US" sz="2000" dirty="0" err="1"/>
              <a:t>nhận</a:t>
            </a:r>
            <a:r>
              <a:rPr lang="en-US" sz="2000" dirty="0"/>
              <a:t> </a:t>
            </a:r>
            <a:r>
              <a:rPr lang="en-US" sz="2000" dirty="0" err="1"/>
              <a:t>thức</a:t>
            </a:r>
            <a:r>
              <a:rPr lang="en-US" sz="2000" dirty="0"/>
              <a:t> </a:t>
            </a:r>
            <a:r>
              <a:rPr lang="en-US" sz="2000" dirty="0" err="1"/>
              <a:t>pháp</a:t>
            </a:r>
            <a:r>
              <a:rPr lang="en-US" sz="2000" dirty="0"/>
              <a:t> </a:t>
            </a:r>
            <a:r>
              <a:rPr lang="en-US" sz="2000" dirty="0" err="1"/>
              <a:t>luật</a:t>
            </a:r>
            <a:r>
              <a:rPr lang="en-US" sz="2000" dirty="0"/>
              <a:t> </a:t>
            </a:r>
            <a:r>
              <a:rPr lang="en-US" sz="2000" dirty="0" err="1"/>
              <a:t>về</a:t>
            </a:r>
            <a:r>
              <a:rPr lang="en-US" sz="2000" dirty="0"/>
              <a:t> </a:t>
            </a:r>
            <a:r>
              <a:rPr lang="en-US" sz="2000" dirty="0" err="1"/>
              <a:t>đảm</a:t>
            </a:r>
            <a:r>
              <a:rPr lang="en-US" sz="2000" dirty="0"/>
              <a:t> </a:t>
            </a:r>
            <a:r>
              <a:rPr lang="en-US" sz="2000" dirty="0" err="1"/>
              <a:t>bảo</a:t>
            </a:r>
            <a:r>
              <a:rPr lang="en-US" sz="2000" dirty="0"/>
              <a:t> </a:t>
            </a:r>
            <a:r>
              <a:rPr lang="en-US" sz="2000" dirty="0" err="1"/>
              <a:t>trật</a:t>
            </a:r>
            <a:r>
              <a:rPr lang="en-US" sz="2000" dirty="0"/>
              <a:t> </a:t>
            </a:r>
            <a:r>
              <a:rPr lang="en-US" sz="2000" dirty="0" err="1"/>
              <a:t>tự</a:t>
            </a:r>
            <a:r>
              <a:rPr lang="en-US" sz="2000" dirty="0"/>
              <a:t> an </a:t>
            </a:r>
            <a:r>
              <a:rPr lang="en-US" sz="2000" dirty="0" err="1"/>
              <a:t>toàn</a:t>
            </a:r>
            <a:r>
              <a:rPr lang="en-US" sz="2000" dirty="0"/>
              <a:t> </a:t>
            </a:r>
            <a:r>
              <a:rPr lang="en-US" sz="2000" dirty="0" err="1"/>
              <a:t>giao</a:t>
            </a:r>
            <a:r>
              <a:rPr lang="en-US" sz="2000" dirty="0"/>
              <a:t> </a:t>
            </a:r>
            <a:r>
              <a:rPr lang="en-US" sz="2000" dirty="0" err="1"/>
              <a:t>thông</a:t>
            </a:r>
            <a:r>
              <a:rPr lang="en-US" sz="2000" dirty="0"/>
              <a:t>, </a:t>
            </a:r>
            <a:r>
              <a:rPr lang="en-US" sz="2000" dirty="0" err="1"/>
              <a:t>được</a:t>
            </a:r>
            <a:r>
              <a:rPr lang="en-US" sz="2000" dirty="0"/>
              <a:t> </a:t>
            </a:r>
            <a:r>
              <a:rPr lang="en-US" sz="2000" dirty="0" err="1"/>
              <a:t>hình</a:t>
            </a:r>
            <a:r>
              <a:rPr lang="en-US" sz="2000" dirty="0"/>
              <a:t> </a:t>
            </a:r>
            <a:r>
              <a:rPr lang="en-US" sz="2000" dirty="0" err="1"/>
              <a:t>thành</a:t>
            </a:r>
            <a:r>
              <a:rPr lang="en-US" sz="2000" dirty="0"/>
              <a:t> </a:t>
            </a:r>
            <a:r>
              <a:rPr lang="en-US" sz="2000" dirty="0" err="1"/>
              <a:t>trong</a:t>
            </a:r>
            <a:r>
              <a:rPr lang="en-US" sz="2000" dirty="0"/>
              <a:t> </a:t>
            </a:r>
            <a:r>
              <a:rPr lang="en-US" sz="2000" dirty="0" err="1"/>
              <a:t>hoạt</a:t>
            </a:r>
            <a:r>
              <a:rPr lang="en-US" sz="2000" dirty="0"/>
              <a:t> </a:t>
            </a:r>
            <a:r>
              <a:rPr lang="en-US" sz="2000" dirty="0" err="1"/>
              <a:t>động</a:t>
            </a:r>
            <a:r>
              <a:rPr lang="en-US" sz="2000" dirty="0"/>
              <a:t> </a:t>
            </a:r>
            <a:r>
              <a:rPr lang="en-US" sz="2000" dirty="0" err="1"/>
              <a:t>thực</a:t>
            </a:r>
            <a:r>
              <a:rPr lang="en-US" sz="2000" dirty="0"/>
              <a:t> </a:t>
            </a:r>
            <a:r>
              <a:rPr lang="en-US" sz="2000" dirty="0" err="1"/>
              <a:t>tiễn</a:t>
            </a:r>
            <a:r>
              <a:rPr lang="en-US" sz="2000" dirty="0"/>
              <a:t> </a:t>
            </a:r>
            <a:r>
              <a:rPr lang="en-US" sz="2000" dirty="0" err="1"/>
              <a:t>của</a:t>
            </a:r>
            <a:r>
              <a:rPr lang="en-US" sz="2000" dirty="0"/>
              <a:t> con </a:t>
            </a:r>
            <a:r>
              <a:rPr lang="en-US" sz="2000" dirty="0" err="1"/>
              <a:t>người</a:t>
            </a:r>
            <a:r>
              <a:rPr lang="en-US" sz="2000" dirty="0"/>
              <a:t> </a:t>
            </a:r>
            <a:r>
              <a:rPr lang="en-US" sz="2000" dirty="0" err="1"/>
              <a:t>trên</a:t>
            </a:r>
            <a:r>
              <a:rPr lang="en-US" sz="2000" dirty="0"/>
              <a:t> </a:t>
            </a:r>
            <a:r>
              <a:rPr lang="en-US" sz="2000" dirty="0" err="1"/>
              <a:t>bình</a:t>
            </a:r>
            <a:r>
              <a:rPr lang="en-US" sz="2000" dirty="0"/>
              <a:t> </a:t>
            </a:r>
            <a:r>
              <a:rPr lang="en-US" sz="2000" dirty="0" err="1"/>
              <a:t>diện</a:t>
            </a:r>
            <a:r>
              <a:rPr lang="en-US" sz="2000" dirty="0"/>
              <a:t> </a:t>
            </a:r>
            <a:r>
              <a:rPr lang="en-US" sz="2000" dirty="0" err="1"/>
              <a:t>cá</a:t>
            </a:r>
            <a:r>
              <a:rPr lang="en-US" sz="2000" dirty="0"/>
              <a:t> </a:t>
            </a:r>
            <a:r>
              <a:rPr lang="en-US" sz="2000" dirty="0" err="1"/>
              <a:t>nhân</a:t>
            </a:r>
            <a:r>
              <a:rPr lang="en-US" sz="2000" dirty="0"/>
              <a:t> </a:t>
            </a:r>
            <a:r>
              <a:rPr lang="en-US" sz="2000" dirty="0" err="1"/>
              <a:t>và</a:t>
            </a:r>
            <a:r>
              <a:rPr lang="en-US" sz="2000" dirty="0"/>
              <a:t> </a:t>
            </a:r>
            <a:r>
              <a:rPr lang="en-US" sz="2000" dirty="0" err="1"/>
              <a:t>cộng</a:t>
            </a:r>
            <a:r>
              <a:rPr lang="en-US" sz="2000" dirty="0"/>
              <a:t> </a:t>
            </a:r>
            <a:r>
              <a:rPr lang="en-US" sz="2000" dirty="0" err="1"/>
              <a:t>đồng</a:t>
            </a:r>
            <a:r>
              <a:rPr lang="en-US" sz="2000" dirty="0"/>
              <a:t> </a:t>
            </a:r>
            <a:r>
              <a:rPr lang="en-US" sz="2000" dirty="0" err="1"/>
              <a:t>xã</a:t>
            </a:r>
            <a:r>
              <a:rPr lang="en-US" sz="2000" dirty="0"/>
              <a:t> </a:t>
            </a:r>
            <a:r>
              <a:rPr lang="en-US" sz="2000" dirty="0" err="1"/>
              <a:t>hội</a:t>
            </a:r>
            <a:r>
              <a:rPr lang="en-US" sz="2000" dirty="0"/>
              <a:t>. </a:t>
            </a:r>
            <a:r>
              <a:rPr lang="en-US" sz="2000" dirty="0" err="1"/>
              <a:t>Tâm</a:t>
            </a:r>
            <a:r>
              <a:rPr lang="en-US" sz="2000" dirty="0"/>
              <a:t> </a:t>
            </a:r>
            <a:r>
              <a:rPr lang="en-US" sz="2000" dirty="0" err="1"/>
              <a:t>lý</a:t>
            </a:r>
            <a:r>
              <a:rPr lang="en-US" sz="2000" dirty="0"/>
              <a:t> </a:t>
            </a:r>
            <a:r>
              <a:rPr lang="en-US" sz="2000" dirty="0" err="1"/>
              <a:t>pháp</a:t>
            </a:r>
            <a:r>
              <a:rPr lang="en-US" sz="2000" dirty="0"/>
              <a:t> </a:t>
            </a:r>
            <a:r>
              <a:rPr lang="en-US" sz="2000" dirty="0" err="1"/>
              <a:t>luật</a:t>
            </a:r>
            <a:r>
              <a:rPr lang="en-US" sz="2000" dirty="0"/>
              <a:t> </a:t>
            </a:r>
            <a:r>
              <a:rPr lang="en-US" sz="2000" dirty="0" err="1"/>
              <a:t>về</a:t>
            </a:r>
            <a:r>
              <a:rPr lang="en-US" sz="2000" dirty="0"/>
              <a:t> </a:t>
            </a:r>
            <a:r>
              <a:rPr lang="en-US" sz="2000" dirty="0" err="1"/>
              <a:t>đảm</a:t>
            </a:r>
            <a:r>
              <a:rPr lang="en-US" sz="2000" dirty="0"/>
              <a:t> </a:t>
            </a:r>
            <a:r>
              <a:rPr lang="en-US" sz="2000" dirty="0" err="1"/>
              <a:t>bảo</a:t>
            </a:r>
            <a:r>
              <a:rPr lang="en-US" sz="2000" dirty="0"/>
              <a:t> </a:t>
            </a:r>
            <a:r>
              <a:rPr lang="en-US" sz="2000" dirty="0" err="1"/>
              <a:t>trật</a:t>
            </a:r>
            <a:r>
              <a:rPr lang="en-US" sz="2000" dirty="0"/>
              <a:t> </a:t>
            </a:r>
            <a:r>
              <a:rPr lang="en-US" sz="2000" dirty="0" err="1"/>
              <a:t>tự</a:t>
            </a:r>
            <a:r>
              <a:rPr lang="en-US" sz="2000" dirty="0"/>
              <a:t> an </a:t>
            </a:r>
            <a:r>
              <a:rPr lang="en-US" sz="2000" dirty="0" err="1"/>
              <a:t>toàn</a:t>
            </a:r>
            <a:r>
              <a:rPr lang="en-US" sz="2000" dirty="0"/>
              <a:t> </a:t>
            </a:r>
            <a:r>
              <a:rPr lang="en-US" sz="2000" dirty="0" err="1"/>
              <a:t>giao</a:t>
            </a:r>
            <a:r>
              <a:rPr lang="en-US" sz="2000" dirty="0"/>
              <a:t> </a:t>
            </a:r>
            <a:r>
              <a:rPr lang="en-US" sz="2000" dirty="0" err="1"/>
              <a:t>thông</a:t>
            </a:r>
            <a:r>
              <a:rPr lang="en-US" sz="2000" dirty="0"/>
              <a:t> </a:t>
            </a:r>
            <a:r>
              <a:rPr lang="en-US" sz="2000" dirty="0" err="1"/>
              <a:t>được</a:t>
            </a:r>
            <a:r>
              <a:rPr lang="en-US" sz="2000" dirty="0"/>
              <a:t> </a:t>
            </a:r>
            <a:r>
              <a:rPr lang="en-US" sz="2000" dirty="0" err="1"/>
              <a:t>hình</a:t>
            </a:r>
            <a:r>
              <a:rPr lang="en-US" sz="2000" dirty="0"/>
              <a:t> </a:t>
            </a:r>
            <a:r>
              <a:rPr lang="en-US" sz="2000" dirty="0" err="1"/>
              <a:t>thành</a:t>
            </a:r>
            <a:r>
              <a:rPr lang="en-US" sz="2000" dirty="0"/>
              <a:t> </a:t>
            </a:r>
            <a:r>
              <a:rPr lang="en-US" sz="2000" dirty="0" err="1"/>
              <a:t>tự</a:t>
            </a:r>
            <a:r>
              <a:rPr lang="en-US" sz="2000" dirty="0"/>
              <a:t> </a:t>
            </a:r>
            <a:r>
              <a:rPr lang="en-US" sz="2000" dirty="0" err="1"/>
              <a:t>phát</a:t>
            </a:r>
            <a:r>
              <a:rPr lang="en-US" sz="2000" dirty="0"/>
              <a:t>, </a:t>
            </a:r>
            <a:r>
              <a:rPr lang="en-US" sz="2000" dirty="0" err="1"/>
              <a:t>thiếu</a:t>
            </a:r>
            <a:r>
              <a:rPr lang="en-US" sz="2000" dirty="0"/>
              <a:t> </a:t>
            </a:r>
            <a:r>
              <a:rPr lang="en-US" sz="2000" dirty="0" err="1"/>
              <a:t>tính</a:t>
            </a:r>
            <a:r>
              <a:rPr lang="en-US" sz="2000" dirty="0"/>
              <a:t> </a:t>
            </a:r>
            <a:r>
              <a:rPr lang="en-US" sz="2000" dirty="0" err="1"/>
              <a:t>hệ</a:t>
            </a:r>
            <a:r>
              <a:rPr lang="en-US" sz="2000" dirty="0"/>
              <a:t> </a:t>
            </a:r>
            <a:r>
              <a:rPr lang="en-US" sz="2000" dirty="0" err="1"/>
              <a:t>thống</a:t>
            </a:r>
            <a:r>
              <a:rPr lang="en-US" sz="2000" dirty="0"/>
              <a:t>.</a:t>
            </a:r>
          </a:p>
        </p:txBody>
      </p:sp>
    </p:spTree>
    <p:extLst>
      <p:ext uri="{BB962C8B-B14F-4D97-AF65-F5344CB8AC3E}">
        <p14:creationId xmlns:p14="http://schemas.microsoft.com/office/powerpoint/2010/main" val="4141196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181099" y="1837426"/>
            <a:ext cx="5686425" cy="467629"/>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b="1" i="1" dirty="0">
                <a:solidFill>
                  <a:srgbClr val="000000"/>
                </a:solidFill>
                <a:effectLst/>
                <a:ea typeface="Malgun Gothic" panose="020B0503020000020004" pitchFamily="34" charset="-127"/>
              </a:rPr>
              <a:t>2.1.1. Người tham gia giao thông</a:t>
            </a:r>
            <a:endParaRPr lang="en-US" sz="2400" b="1" dirty="0">
              <a:effectLst/>
              <a:ea typeface="Calibri" panose="020F0502020204030204" pitchFamily="34" charset="0"/>
            </a:endParaRPr>
          </a:p>
        </p:txBody>
      </p:sp>
      <p:sp>
        <p:nvSpPr>
          <p:cNvPr id="8" name="TextBox 7">
            <a:extLst>
              <a:ext uri="{FF2B5EF4-FFF2-40B4-BE49-F238E27FC236}">
                <a16:creationId xmlns:a16="http://schemas.microsoft.com/office/drawing/2014/main" xmlns="" id="{9BC54ACF-5C9F-4DBA-8E7D-42CCB40E9D8E}"/>
              </a:ext>
            </a:extLst>
          </p:cNvPr>
          <p:cNvSpPr txBox="1"/>
          <p:nvPr/>
        </p:nvSpPr>
        <p:spPr>
          <a:xfrm>
            <a:off x="1109662" y="2305055"/>
            <a:ext cx="9972675" cy="86517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en-US" dirty="0">
                <a:solidFill>
                  <a:srgbClr val="0000FF"/>
                </a:solidFill>
              </a:rPr>
              <a:t>T</a:t>
            </a:r>
            <a:r>
              <a:rPr lang="vi-VN" dirty="0">
                <a:solidFill>
                  <a:srgbClr val="0000FF"/>
                </a:solidFill>
              </a:rPr>
              <a:t>ại sao </a:t>
            </a:r>
            <a:r>
              <a:rPr lang="en-US" dirty="0">
                <a:solidFill>
                  <a:srgbClr val="0000FF"/>
                </a:solidFill>
              </a:rPr>
              <a:t>ý </a:t>
            </a:r>
            <a:r>
              <a:rPr lang="en-US" dirty="0" err="1">
                <a:solidFill>
                  <a:srgbClr val="0000FF"/>
                </a:solidFill>
              </a:rPr>
              <a:t>thức</a:t>
            </a:r>
            <a:r>
              <a:rPr lang="en-US" dirty="0">
                <a:solidFill>
                  <a:srgbClr val="0000FF"/>
                </a:solidFill>
              </a:rPr>
              <a:t> </a:t>
            </a:r>
            <a:r>
              <a:rPr lang="en-US" dirty="0" err="1">
                <a:solidFill>
                  <a:srgbClr val="0000FF"/>
                </a:solidFill>
              </a:rPr>
              <a:t>tự</a:t>
            </a:r>
            <a:r>
              <a:rPr lang="en-US" dirty="0">
                <a:solidFill>
                  <a:srgbClr val="0000FF"/>
                </a:solidFill>
              </a:rPr>
              <a:t> </a:t>
            </a:r>
            <a:r>
              <a:rPr lang="en-US" dirty="0" err="1">
                <a:solidFill>
                  <a:srgbClr val="0000FF"/>
                </a:solidFill>
              </a:rPr>
              <a:t>giác</a:t>
            </a:r>
            <a:r>
              <a:rPr lang="en-US" dirty="0">
                <a:solidFill>
                  <a:srgbClr val="0000FF"/>
                </a:solidFill>
              </a:rPr>
              <a:t> </a:t>
            </a:r>
            <a:r>
              <a:rPr lang="en-US" dirty="0" err="1">
                <a:solidFill>
                  <a:srgbClr val="0000FF"/>
                </a:solidFill>
              </a:rPr>
              <a:t>chấp</a:t>
            </a:r>
            <a:r>
              <a:rPr lang="en-US" dirty="0">
                <a:solidFill>
                  <a:srgbClr val="0000FF"/>
                </a:solidFill>
              </a:rPr>
              <a:t> </a:t>
            </a:r>
            <a:r>
              <a:rPr lang="en-US" dirty="0" err="1">
                <a:solidFill>
                  <a:srgbClr val="0000FF"/>
                </a:solidFill>
              </a:rPr>
              <a:t>hành</a:t>
            </a:r>
            <a:r>
              <a:rPr lang="en-US" dirty="0">
                <a:solidFill>
                  <a:srgbClr val="0000FF"/>
                </a:solidFill>
              </a:rPr>
              <a:t> </a:t>
            </a:r>
            <a:r>
              <a:rPr lang="en-US" dirty="0" err="1">
                <a:solidFill>
                  <a:srgbClr val="0000FF"/>
                </a:solidFill>
              </a:rPr>
              <a:t>pháp</a:t>
            </a:r>
            <a:r>
              <a:rPr lang="en-US" dirty="0">
                <a:solidFill>
                  <a:srgbClr val="0000FF"/>
                </a:solidFill>
              </a:rPr>
              <a:t> </a:t>
            </a:r>
            <a:r>
              <a:rPr lang="en-US" dirty="0" err="1">
                <a:solidFill>
                  <a:srgbClr val="0000FF"/>
                </a:solidFill>
              </a:rPr>
              <a:t>luật</a:t>
            </a:r>
            <a:r>
              <a:rPr lang="en-US" dirty="0">
                <a:solidFill>
                  <a:srgbClr val="0000FF"/>
                </a:solidFill>
              </a:rPr>
              <a:t> </a:t>
            </a:r>
            <a:r>
              <a:rPr lang="en-US" dirty="0" err="1">
                <a:solidFill>
                  <a:srgbClr val="0000FF"/>
                </a:solidFill>
              </a:rPr>
              <a:t>về</a:t>
            </a:r>
            <a:r>
              <a:rPr lang="en-US" dirty="0">
                <a:solidFill>
                  <a:srgbClr val="0000FF"/>
                </a:solidFill>
              </a:rPr>
              <a:t> </a:t>
            </a:r>
            <a:r>
              <a:rPr lang="en-US" dirty="0" err="1">
                <a:solidFill>
                  <a:srgbClr val="0000FF"/>
                </a:solidFill>
              </a:rPr>
              <a:t>trật</a:t>
            </a:r>
            <a:r>
              <a:rPr lang="en-US" dirty="0">
                <a:solidFill>
                  <a:srgbClr val="0000FF"/>
                </a:solidFill>
              </a:rPr>
              <a:t> </a:t>
            </a:r>
            <a:r>
              <a:rPr lang="en-US" dirty="0" err="1">
                <a:solidFill>
                  <a:srgbClr val="0000FF"/>
                </a:solidFill>
              </a:rPr>
              <a:t>tự</a:t>
            </a:r>
            <a:r>
              <a:rPr lang="en-US" dirty="0">
                <a:solidFill>
                  <a:srgbClr val="0000FF"/>
                </a:solidFill>
              </a:rPr>
              <a:t> an </a:t>
            </a:r>
            <a:r>
              <a:rPr lang="en-US" dirty="0" err="1">
                <a:solidFill>
                  <a:srgbClr val="0000FF"/>
                </a:solidFill>
              </a:rPr>
              <a:t>toàn</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của</a:t>
            </a:r>
            <a:r>
              <a:rPr lang="en-US" dirty="0">
                <a:solidFill>
                  <a:srgbClr val="0000FF"/>
                </a:solidFill>
              </a:rPr>
              <a:t> </a:t>
            </a:r>
            <a:r>
              <a:rPr lang="en-US" dirty="0" err="1">
                <a:solidFill>
                  <a:srgbClr val="0000FF"/>
                </a:solidFill>
              </a:rPr>
              <a:t>một</a:t>
            </a:r>
            <a:r>
              <a:rPr lang="en-US" dirty="0">
                <a:solidFill>
                  <a:srgbClr val="0000FF"/>
                </a:solidFill>
              </a:rPr>
              <a:t> </a:t>
            </a:r>
            <a:r>
              <a:rPr lang="en-US" dirty="0" err="1">
                <a:solidFill>
                  <a:srgbClr val="0000FF"/>
                </a:solidFill>
              </a:rPr>
              <a:t>bộ</a:t>
            </a:r>
            <a:r>
              <a:rPr lang="en-US" dirty="0">
                <a:solidFill>
                  <a:srgbClr val="0000FF"/>
                </a:solidFill>
              </a:rPr>
              <a:t> </a:t>
            </a:r>
            <a:r>
              <a:rPr lang="en-US" dirty="0" err="1">
                <a:solidFill>
                  <a:srgbClr val="0000FF"/>
                </a:solidFill>
              </a:rPr>
              <a:t>phận</a:t>
            </a:r>
            <a:r>
              <a:rPr lang="en-US" dirty="0">
                <a:solidFill>
                  <a:srgbClr val="0000FF"/>
                </a:solidFill>
              </a:rPr>
              <a:t> </a:t>
            </a:r>
            <a:r>
              <a:rPr lang="en-US" dirty="0" err="1">
                <a:solidFill>
                  <a:srgbClr val="0000FF"/>
                </a:solidFill>
              </a:rPr>
              <a:t>người</a:t>
            </a:r>
            <a:r>
              <a:rPr lang="en-US" dirty="0">
                <a:solidFill>
                  <a:srgbClr val="0000FF"/>
                </a:solidFill>
              </a:rPr>
              <a:t> </a:t>
            </a:r>
            <a:r>
              <a:rPr lang="en-US" dirty="0" err="1">
                <a:solidFill>
                  <a:srgbClr val="0000FF"/>
                </a:solidFill>
              </a:rPr>
              <a:t>tham</a:t>
            </a:r>
            <a:r>
              <a:rPr lang="en-US" dirty="0">
                <a:solidFill>
                  <a:srgbClr val="0000FF"/>
                </a:solidFill>
              </a:rPr>
              <a:t> </a:t>
            </a:r>
            <a:r>
              <a:rPr lang="en-US" dirty="0" err="1">
                <a:solidFill>
                  <a:srgbClr val="0000FF"/>
                </a:solidFill>
              </a:rPr>
              <a:t>gia</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còn</a:t>
            </a:r>
            <a:r>
              <a:rPr lang="en-US" dirty="0">
                <a:solidFill>
                  <a:srgbClr val="0000FF"/>
                </a:solidFill>
              </a:rPr>
              <a:t> </a:t>
            </a:r>
            <a:r>
              <a:rPr lang="en-US" dirty="0" err="1">
                <a:solidFill>
                  <a:srgbClr val="0000FF"/>
                </a:solidFill>
              </a:rPr>
              <a:t>nhiều</a:t>
            </a:r>
            <a:r>
              <a:rPr lang="en-US" dirty="0">
                <a:solidFill>
                  <a:srgbClr val="0000FF"/>
                </a:solidFill>
              </a:rPr>
              <a:t> </a:t>
            </a:r>
            <a:r>
              <a:rPr lang="en-US" dirty="0" err="1">
                <a:solidFill>
                  <a:srgbClr val="0000FF"/>
                </a:solidFill>
              </a:rPr>
              <a:t>hạn</a:t>
            </a:r>
            <a:r>
              <a:rPr lang="en-US" dirty="0">
                <a:solidFill>
                  <a:srgbClr val="0000FF"/>
                </a:solidFill>
              </a:rPr>
              <a:t> </a:t>
            </a:r>
            <a:r>
              <a:rPr lang="en-US" dirty="0" err="1">
                <a:solidFill>
                  <a:srgbClr val="0000FF"/>
                </a:solidFill>
              </a:rPr>
              <a:t>chế</a:t>
            </a:r>
            <a:r>
              <a:rPr lang="en-US" dirty="0">
                <a:solidFill>
                  <a:srgbClr val="0000FF"/>
                </a:solidFill>
              </a:rPr>
              <a:t>? </a:t>
            </a:r>
          </a:p>
        </p:txBody>
      </p:sp>
      <p:sp>
        <p:nvSpPr>
          <p:cNvPr id="11" name="Arrow: Right 10">
            <a:extLst>
              <a:ext uri="{FF2B5EF4-FFF2-40B4-BE49-F238E27FC236}">
                <a16:creationId xmlns:a16="http://schemas.microsoft.com/office/drawing/2014/main" xmlns="" id="{A53DE50A-0EB1-413C-971E-7B1473AE00E6}"/>
              </a:ext>
            </a:extLst>
          </p:cNvPr>
          <p:cNvSpPr/>
          <p:nvPr/>
        </p:nvSpPr>
        <p:spPr>
          <a:xfrm>
            <a:off x="1181099" y="3524250"/>
            <a:ext cx="2642420" cy="2743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xmlns="" id="{78A84F33-7948-4B32-98E4-2224BA07A1E5}"/>
              </a:ext>
            </a:extLst>
          </p:cNvPr>
          <p:cNvSpPr txBox="1"/>
          <p:nvPr/>
        </p:nvSpPr>
        <p:spPr>
          <a:xfrm>
            <a:off x="1181099" y="4279191"/>
            <a:ext cx="2162175" cy="1262846"/>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vi-VN" sz="1800" dirty="0"/>
              <a:t>- Hành vi tham gia giao thông của con người do ý thức điều khiển </a:t>
            </a:r>
            <a:endParaRPr lang="en-US" sz="1800" dirty="0"/>
          </a:p>
        </p:txBody>
      </p:sp>
      <p:sp>
        <p:nvSpPr>
          <p:cNvPr id="2" name="TextBox 1">
            <a:extLst>
              <a:ext uri="{FF2B5EF4-FFF2-40B4-BE49-F238E27FC236}">
                <a16:creationId xmlns:a16="http://schemas.microsoft.com/office/drawing/2014/main" xmlns="" id="{0B0DFECA-27B0-40D7-9FE7-56FE82B20BA7}"/>
              </a:ext>
            </a:extLst>
          </p:cNvPr>
          <p:cNvSpPr txBox="1"/>
          <p:nvPr/>
        </p:nvSpPr>
        <p:spPr>
          <a:xfrm>
            <a:off x="4057650" y="3118532"/>
            <a:ext cx="6953251" cy="323428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FF"/>
                </a:solidFill>
                <a:effectLst/>
                <a:ea typeface="Malgun Gothic" panose="020B0503020000020004" pitchFamily="34" charset="-127"/>
              </a:defRPr>
            </a:lvl1pPr>
          </a:lstStyle>
          <a:p>
            <a:r>
              <a:rPr lang="en-US" dirty="0"/>
              <a:t>So </a:t>
            </a:r>
            <a:r>
              <a:rPr lang="en-US" dirty="0" err="1"/>
              <a:t>với</a:t>
            </a:r>
            <a:r>
              <a:rPr lang="en-US" dirty="0"/>
              <a:t> </a:t>
            </a:r>
            <a:r>
              <a:rPr lang="en-US" dirty="0" err="1"/>
              <a:t>tư</a:t>
            </a:r>
            <a:r>
              <a:rPr lang="en-US" dirty="0"/>
              <a:t> </a:t>
            </a:r>
            <a:r>
              <a:rPr lang="en-US" dirty="0" err="1"/>
              <a:t>tưởng</a:t>
            </a:r>
            <a:r>
              <a:rPr lang="en-US" dirty="0"/>
              <a:t> </a:t>
            </a:r>
            <a:r>
              <a:rPr lang="en-US" dirty="0" err="1"/>
              <a:t>pháp</a:t>
            </a:r>
            <a:r>
              <a:rPr lang="en-US" dirty="0"/>
              <a:t> </a:t>
            </a:r>
            <a:r>
              <a:rPr lang="en-US" dirty="0" err="1"/>
              <a:t>luật</a:t>
            </a:r>
            <a:r>
              <a:rPr lang="en-US" dirty="0"/>
              <a:t> </a:t>
            </a:r>
            <a:r>
              <a:rPr lang="en-US" dirty="0" err="1"/>
              <a:t>về</a:t>
            </a:r>
            <a:r>
              <a:rPr lang="en-US" dirty="0"/>
              <a:t> </a:t>
            </a:r>
            <a:r>
              <a:rPr lang="en-US" dirty="0" err="1"/>
              <a:t>đảm</a:t>
            </a:r>
            <a:r>
              <a:rPr lang="en-US" dirty="0"/>
              <a:t> </a:t>
            </a:r>
            <a:r>
              <a:rPr lang="en-US" dirty="0" err="1"/>
              <a:t>bảo</a:t>
            </a:r>
            <a:r>
              <a:rPr lang="en-US" dirty="0"/>
              <a:t> </a:t>
            </a:r>
            <a:r>
              <a:rPr lang="en-US" dirty="0" err="1"/>
              <a:t>trật</a:t>
            </a:r>
            <a:r>
              <a:rPr lang="en-US" dirty="0"/>
              <a:t> </a:t>
            </a:r>
            <a:r>
              <a:rPr lang="en-US" dirty="0" err="1"/>
              <a:t>tự</a:t>
            </a:r>
            <a:r>
              <a:rPr lang="en-US" dirty="0"/>
              <a:t> an </a:t>
            </a:r>
            <a:r>
              <a:rPr lang="en-US" dirty="0" err="1"/>
              <a:t>toàn</a:t>
            </a:r>
            <a:r>
              <a:rPr lang="en-US" dirty="0"/>
              <a:t> </a:t>
            </a:r>
            <a:r>
              <a:rPr lang="en-US" dirty="0" err="1"/>
              <a:t>giao</a:t>
            </a:r>
            <a:r>
              <a:rPr lang="en-US" dirty="0"/>
              <a:t> </a:t>
            </a:r>
            <a:r>
              <a:rPr lang="en-US" dirty="0" err="1"/>
              <a:t>thông</a:t>
            </a:r>
            <a:r>
              <a:rPr lang="en-US" dirty="0"/>
              <a:t>, </a:t>
            </a:r>
            <a:r>
              <a:rPr lang="en-US" dirty="0" err="1"/>
              <a:t>tâm</a:t>
            </a:r>
            <a:r>
              <a:rPr lang="en-US" dirty="0"/>
              <a:t> </a:t>
            </a:r>
            <a:r>
              <a:rPr lang="en-US" dirty="0" err="1"/>
              <a:t>lý</a:t>
            </a:r>
            <a:r>
              <a:rPr lang="en-US" dirty="0"/>
              <a:t> </a:t>
            </a:r>
            <a:r>
              <a:rPr lang="en-US" dirty="0" err="1"/>
              <a:t>pháp</a:t>
            </a:r>
            <a:r>
              <a:rPr lang="en-US" dirty="0"/>
              <a:t> </a:t>
            </a:r>
            <a:r>
              <a:rPr lang="en-US" dirty="0" err="1"/>
              <a:t>luật</a:t>
            </a:r>
            <a:r>
              <a:rPr lang="en-US" dirty="0"/>
              <a:t> </a:t>
            </a:r>
            <a:r>
              <a:rPr lang="en-US" dirty="0" err="1"/>
              <a:t>về</a:t>
            </a:r>
            <a:r>
              <a:rPr lang="en-US" dirty="0"/>
              <a:t> </a:t>
            </a:r>
            <a:r>
              <a:rPr lang="en-US" dirty="0" err="1"/>
              <a:t>đảm</a:t>
            </a:r>
            <a:r>
              <a:rPr lang="en-US" dirty="0"/>
              <a:t> </a:t>
            </a:r>
            <a:r>
              <a:rPr lang="en-US" dirty="0" err="1"/>
              <a:t>bảo</a:t>
            </a:r>
            <a:r>
              <a:rPr lang="en-US" dirty="0"/>
              <a:t> </a:t>
            </a:r>
            <a:r>
              <a:rPr lang="en-US" dirty="0" err="1"/>
              <a:t>trật</a:t>
            </a:r>
            <a:r>
              <a:rPr lang="en-US" dirty="0"/>
              <a:t> </a:t>
            </a:r>
            <a:r>
              <a:rPr lang="en-US" dirty="0" err="1"/>
              <a:t>tự</a:t>
            </a:r>
            <a:r>
              <a:rPr lang="en-US" dirty="0"/>
              <a:t> an </a:t>
            </a:r>
            <a:r>
              <a:rPr lang="en-US" dirty="0" err="1"/>
              <a:t>toàn</a:t>
            </a:r>
            <a:r>
              <a:rPr lang="en-US" dirty="0"/>
              <a:t> </a:t>
            </a:r>
            <a:r>
              <a:rPr lang="en-US" dirty="0" err="1"/>
              <a:t>giao</a:t>
            </a:r>
            <a:r>
              <a:rPr lang="en-US" dirty="0"/>
              <a:t> </a:t>
            </a:r>
            <a:r>
              <a:rPr lang="en-US" dirty="0" err="1"/>
              <a:t>thông</a:t>
            </a:r>
            <a:r>
              <a:rPr lang="en-US" dirty="0"/>
              <a:t> </a:t>
            </a:r>
            <a:r>
              <a:rPr lang="en-US" dirty="0" err="1"/>
              <a:t>là</a:t>
            </a:r>
            <a:r>
              <a:rPr lang="en-US" dirty="0"/>
              <a:t> </a:t>
            </a:r>
            <a:r>
              <a:rPr lang="en-US" dirty="0" err="1"/>
              <a:t>bộ</a:t>
            </a:r>
            <a:r>
              <a:rPr lang="en-US" dirty="0"/>
              <a:t> </a:t>
            </a:r>
            <a:r>
              <a:rPr lang="en-US" dirty="0" err="1"/>
              <a:t>phận</a:t>
            </a:r>
            <a:r>
              <a:rPr lang="en-US" dirty="0"/>
              <a:t> </a:t>
            </a:r>
            <a:r>
              <a:rPr lang="en-US" dirty="0" err="1"/>
              <a:t>mang</a:t>
            </a:r>
            <a:r>
              <a:rPr lang="en-US" dirty="0"/>
              <a:t> </a:t>
            </a:r>
            <a:r>
              <a:rPr lang="en-US" dirty="0" err="1"/>
              <a:t>tính</a:t>
            </a:r>
            <a:r>
              <a:rPr lang="en-US" dirty="0"/>
              <a:t> </a:t>
            </a:r>
            <a:r>
              <a:rPr lang="en-US" dirty="0" err="1"/>
              <a:t>bền</a:t>
            </a:r>
            <a:r>
              <a:rPr lang="en-US" dirty="0"/>
              <a:t> </a:t>
            </a:r>
            <a:r>
              <a:rPr lang="en-US" dirty="0" err="1"/>
              <a:t>vững</a:t>
            </a:r>
            <a:r>
              <a:rPr lang="en-US" dirty="0"/>
              <a:t>, </a:t>
            </a:r>
            <a:r>
              <a:rPr lang="en-US" dirty="0" err="1"/>
              <a:t>bảo</a:t>
            </a:r>
            <a:r>
              <a:rPr lang="en-US" dirty="0"/>
              <a:t> </a:t>
            </a:r>
            <a:r>
              <a:rPr lang="en-US" dirty="0" err="1"/>
              <a:t>thủ</a:t>
            </a:r>
            <a:r>
              <a:rPr lang="en-US" dirty="0"/>
              <a:t> </a:t>
            </a:r>
            <a:r>
              <a:rPr lang="en-US" dirty="0" err="1"/>
              <a:t>hơn</a:t>
            </a:r>
            <a:r>
              <a:rPr lang="en-US" dirty="0"/>
              <a:t>, </a:t>
            </a:r>
            <a:r>
              <a:rPr lang="en-US" dirty="0" err="1"/>
              <a:t>gắn</a:t>
            </a:r>
            <a:r>
              <a:rPr lang="en-US" dirty="0"/>
              <a:t> </a:t>
            </a:r>
            <a:r>
              <a:rPr lang="en-US" dirty="0" err="1"/>
              <a:t>bó</a:t>
            </a:r>
            <a:r>
              <a:rPr lang="en-US" dirty="0"/>
              <a:t> </a:t>
            </a:r>
            <a:r>
              <a:rPr lang="en-US" dirty="0" err="1"/>
              <a:t>hơn</a:t>
            </a:r>
            <a:r>
              <a:rPr lang="en-US" dirty="0"/>
              <a:t> </a:t>
            </a:r>
            <a:r>
              <a:rPr lang="en-US" dirty="0" err="1"/>
              <a:t>với</a:t>
            </a:r>
            <a:r>
              <a:rPr lang="en-US" dirty="0"/>
              <a:t> </a:t>
            </a:r>
            <a:r>
              <a:rPr lang="en-US" dirty="0" err="1"/>
              <a:t>tập</a:t>
            </a:r>
            <a:r>
              <a:rPr lang="en-US" dirty="0"/>
              <a:t> </a:t>
            </a:r>
            <a:r>
              <a:rPr lang="en-US" dirty="0" err="1"/>
              <a:t>quán</a:t>
            </a:r>
            <a:r>
              <a:rPr lang="en-US" dirty="0"/>
              <a:t>, </a:t>
            </a:r>
            <a:r>
              <a:rPr lang="en-US" dirty="0" err="1"/>
              <a:t>truyền</a:t>
            </a:r>
            <a:r>
              <a:rPr lang="en-US" dirty="0"/>
              <a:t> </a:t>
            </a:r>
            <a:r>
              <a:rPr lang="en-US" dirty="0" err="1"/>
              <a:t>thống</a:t>
            </a:r>
            <a:r>
              <a:rPr lang="en-US" dirty="0"/>
              <a:t>, </a:t>
            </a:r>
            <a:r>
              <a:rPr lang="en-US" dirty="0" err="1"/>
              <a:t>thói</a:t>
            </a:r>
            <a:r>
              <a:rPr lang="en-US" dirty="0"/>
              <a:t> </a:t>
            </a:r>
            <a:r>
              <a:rPr lang="en-US" dirty="0" err="1"/>
              <a:t>quen</a:t>
            </a:r>
            <a:r>
              <a:rPr lang="en-US" dirty="0"/>
              <a:t> </a:t>
            </a:r>
            <a:r>
              <a:rPr lang="en-US" dirty="0" err="1"/>
              <a:t>của</a:t>
            </a:r>
            <a:r>
              <a:rPr lang="en-US" dirty="0"/>
              <a:t> con </a:t>
            </a:r>
            <a:r>
              <a:rPr lang="en-US" dirty="0" err="1"/>
              <a:t>người</a:t>
            </a:r>
            <a:r>
              <a:rPr lang="en-US" dirty="0"/>
              <a:t>, </a:t>
            </a:r>
            <a:r>
              <a:rPr lang="en-US" dirty="0" err="1"/>
              <a:t>nó</a:t>
            </a:r>
            <a:r>
              <a:rPr lang="en-US" dirty="0"/>
              <a:t> </a:t>
            </a:r>
            <a:r>
              <a:rPr lang="en-US" dirty="0" err="1"/>
              <a:t>được</a:t>
            </a:r>
            <a:r>
              <a:rPr lang="en-US" dirty="0"/>
              <a:t> </a:t>
            </a:r>
            <a:r>
              <a:rPr lang="en-US" dirty="0" err="1"/>
              <a:t>hình</a:t>
            </a:r>
            <a:r>
              <a:rPr lang="en-US" dirty="0"/>
              <a:t> </a:t>
            </a:r>
            <a:r>
              <a:rPr lang="en-US" dirty="0" err="1"/>
              <a:t>thành</a:t>
            </a:r>
            <a:r>
              <a:rPr lang="en-US" dirty="0"/>
              <a:t> </a:t>
            </a:r>
            <a:r>
              <a:rPr lang="en-US" dirty="0" err="1"/>
              <a:t>chậm</a:t>
            </a:r>
            <a:r>
              <a:rPr lang="en-US" dirty="0"/>
              <a:t> </a:t>
            </a:r>
            <a:r>
              <a:rPr lang="en-US" dirty="0" err="1"/>
              <a:t>chạp</a:t>
            </a:r>
            <a:r>
              <a:rPr lang="en-US" dirty="0"/>
              <a:t> </a:t>
            </a:r>
            <a:r>
              <a:rPr lang="en-US" dirty="0" err="1"/>
              <a:t>và</a:t>
            </a:r>
            <a:r>
              <a:rPr lang="en-US" dirty="0"/>
              <a:t> </a:t>
            </a:r>
            <a:r>
              <a:rPr lang="en-US" dirty="0" err="1"/>
              <a:t>ít</a:t>
            </a:r>
            <a:r>
              <a:rPr lang="en-US" dirty="0"/>
              <a:t> </a:t>
            </a:r>
            <a:r>
              <a:rPr lang="en-US" dirty="0" err="1"/>
              <a:t>biến</a:t>
            </a:r>
            <a:r>
              <a:rPr lang="en-US" dirty="0"/>
              <a:t> </a:t>
            </a:r>
            <a:r>
              <a:rPr lang="en-US" dirty="0" err="1"/>
              <a:t>đổi</a:t>
            </a:r>
            <a:r>
              <a:rPr lang="en-US" dirty="0"/>
              <a:t>. “</a:t>
            </a:r>
            <a:r>
              <a:rPr lang="en-US" dirty="0" err="1"/>
              <a:t>Giang</a:t>
            </a:r>
            <a:r>
              <a:rPr lang="en-US" dirty="0"/>
              <a:t> </a:t>
            </a:r>
            <a:r>
              <a:rPr lang="en-US" dirty="0" err="1"/>
              <a:t>sơn</a:t>
            </a:r>
            <a:r>
              <a:rPr lang="en-US" dirty="0"/>
              <a:t> </a:t>
            </a:r>
            <a:r>
              <a:rPr lang="en-US" dirty="0" err="1"/>
              <a:t>dễ</a:t>
            </a:r>
            <a:r>
              <a:rPr lang="en-US" dirty="0"/>
              <a:t> </a:t>
            </a:r>
            <a:r>
              <a:rPr lang="en-US" dirty="0" err="1"/>
              <a:t>đổi</a:t>
            </a:r>
            <a:r>
              <a:rPr lang="en-US" dirty="0"/>
              <a:t>, </a:t>
            </a:r>
            <a:r>
              <a:rPr lang="en-US" dirty="0" err="1"/>
              <a:t>bản</a:t>
            </a:r>
            <a:r>
              <a:rPr lang="en-US" dirty="0"/>
              <a:t> </a:t>
            </a:r>
            <a:r>
              <a:rPr lang="en-US" dirty="0" err="1"/>
              <a:t>tính</a:t>
            </a:r>
            <a:r>
              <a:rPr lang="en-US" dirty="0"/>
              <a:t> </a:t>
            </a:r>
            <a:r>
              <a:rPr lang="en-US" dirty="0" err="1"/>
              <a:t>khó</a:t>
            </a:r>
            <a:r>
              <a:rPr lang="en-US" dirty="0"/>
              <a:t> </a:t>
            </a:r>
            <a:r>
              <a:rPr lang="en-US" dirty="0" err="1"/>
              <a:t>dời</a:t>
            </a:r>
            <a:r>
              <a:rPr lang="en-US" dirty="0"/>
              <a:t>”, </a:t>
            </a:r>
            <a:r>
              <a:rPr lang="en-US" dirty="0" err="1"/>
              <a:t>vì</a:t>
            </a:r>
            <a:r>
              <a:rPr lang="en-US" dirty="0"/>
              <a:t> </a:t>
            </a:r>
            <a:r>
              <a:rPr lang="en-US" dirty="0" err="1"/>
              <a:t>vậy</a:t>
            </a:r>
            <a:r>
              <a:rPr lang="en-US" dirty="0"/>
              <a:t> </a:t>
            </a:r>
            <a:r>
              <a:rPr lang="en-US" dirty="0" err="1"/>
              <a:t>thay</a:t>
            </a:r>
            <a:r>
              <a:rPr lang="en-US" dirty="0"/>
              <a:t> </a:t>
            </a:r>
            <a:r>
              <a:rPr lang="en-US" dirty="0" err="1"/>
              <a:t>đổi</a:t>
            </a:r>
            <a:r>
              <a:rPr lang="en-US" dirty="0"/>
              <a:t> ý </a:t>
            </a:r>
            <a:r>
              <a:rPr lang="en-US" dirty="0" err="1"/>
              <a:t>thức</a:t>
            </a:r>
            <a:r>
              <a:rPr lang="en-US" dirty="0"/>
              <a:t> </a:t>
            </a:r>
            <a:r>
              <a:rPr lang="en-US" dirty="0" err="1"/>
              <a:t>pháp</a:t>
            </a:r>
            <a:r>
              <a:rPr lang="en-US" dirty="0"/>
              <a:t> </a:t>
            </a:r>
            <a:r>
              <a:rPr lang="en-US" dirty="0" err="1"/>
              <a:t>luật</a:t>
            </a:r>
            <a:r>
              <a:rPr lang="en-US" dirty="0"/>
              <a:t> </a:t>
            </a:r>
            <a:r>
              <a:rPr lang="en-US" dirty="0" err="1"/>
              <a:t>của</a:t>
            </a:r>
            <a:r>
              <a:rPr lang="en-US" dirty="0"/>
              <a:t> </a:t>
            </a:r>
            <a:r>
              <a:rPr lang="en-US" dirty="0" err="1"/>
              <a:t>người</a:t>
            </a:r>
            <a:r>
              <a:rPr lang="en-US" dirty="0"/>
              <a:t> </a:t>
            </a:r>
            <a:r>
              <a:rPr lang="en-US" dirty="0" err="1"/>
              <a:t>dân</a:t>
            </a:r>
            <a:r>
              <a:rPr lang="en-US" dirty="0"/>
              <a:t> </a:t>
            </a:r>
            <a:r>
              <a:rPr lang="en-US" dirty="0" err="1"/>
              <a:t>là</a:t>
            </a:r>
            <a:r>
              <a:rPr lang="en-US" dirty="0"/>
              <a:t> </a:t>
            </a:r>
            <a:r>
              <a:rPr lang="en-US" dirty="0" err="1"/>
              <a:t>rất</a:t>
            </a:r>
            <a:r>
              <a:rPr lang="en-US" dirty="0"/>
              <a:t> </a:t>
            </a:r>
            <a:r>
              <a:rPr lang="en-US" dirty="0" err="1"/>
              <a:t>khó</a:t>
            </a:r>
            <a:r>
              <a:rPr lang="en-US" dirty="0"/>
              <a:t>, </a:t>
            </a:r>
            <a:r>
              <a:rPr lang="en-US" dirty="0" err="1"/>
              <a:t>cần</a:t>
            </a:r>
            <a:r>
              <a:rPr lang="en-US" dirty="0"/>
              <a:t> </a:t>
            </a:r>
            <a:r>
              <a:rPr lang="en-US" dirty="0" err="1"/>
              <a:t>phải</a:t>
            </a:r>
            <a:r>
              <a:rPr lang="en-US" dirty="0"/>
              <a:t> </a:t>
            </a:r>
            <a:r>
              <a:rPr lang="en-US" dirty="0" err="1"/>
              <a:t>lỗ</a:t>
            </a:r>
            <a:r>
              <a:rPr lang="en-US" dirty="0"/>
              <a:t> </a:t>
            </a:r>
            <a:r>
              <a:rPr lang="en-US" dirty="0" err="1"/>
              <a:t>lực</a:t>
            </a:r>
            <a:r>
              <a:rPr lang="en-US" dirty="0"/>
              <a:t> </a:t>
            </a:r>
            <a:r>
              <a:rPr lang="en-US" dirty="0" err="1"/>
              <a:t>rất</a:t>
            </a:r>
            <a:r>
              <a:rPr lang="en-US" dirty="0"/>
              <a:t> </a:t>
            </a:r>
            <a:r>
              <a:rPr lang="en-US" dirty="0" err="1"/>
              <a:t>nhiều</a:t>
            </a:r>
            <a:r>
              <a:rPr lang="en-US" dirty="0"/>
              <a:t>.</a:t>
            </a:r>
          </a:p>
        </p:txBody>
      </p:sp>
    </p:spTree>
    <p:extLst>
      <p:ext uri="{BB962C8B-B14F-4D97-AF65-F5344CB8AC3E}">
        <p14:creationId xmlns:p14="http://schemas.microsoft.com/office/powerpoint/2010/main" val="1449068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181099" y="1837426"/>
            <a:ext cx="5686425" cy="467629"/>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b="1" i="1" dirty="0">
                <a:solidFill>
                  <a:srgbClr val="000000"/>
                </a:solidFill>
                <a:effectLst/>
                <a:ea typeface="Malgun Gothic" panose="020B0503020000020004" pitchFamily="34" charset="-127"/>
              </a:rPr>
              <a:t>2.1.1. Người tham gia giao thông</a:t>
            </a:r>
            <a:endParaRPr lang="en-US" sz="2400" b="1" dirty="0">
              <a:effectLst/>
              <a:ea typeface="Calibri" panose="020F0502020204030204" pitchFamily="34" charset="0"/>
            </a:endParaRPr>
          </a:p>
        </p:txBody>
      </p:sp>
      <p:sp>
        <p:nvSpPr>
          <p:cNvPr id="8" name="TextBox 7">
            <a:extLst>
              <a:ext uri="{FF2B5EF4-FFF2-40B4-BE49-F238E27FC236}">
                <a16:creationId xmlns:a16="http://schemas.microsoft.com/office/drawing/2014/main" xmlns="" id="{9BC54ACF-5C9F-4DBA-8E7D-42CCB40E9D8E}"/>
              </a:ext>
            </a:extLst>
          </p:cNvPr>
          <p:cNvSpPr txBox="1"/>
          <p:nvPr/>
        </p:nvSpPr>
        <p:spPr>
          <a:xfrm>
            <a:off x="1109662" y="2305055"/>
            <a:ext cx="9972675" cy="86517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en-US" dirty="0">
                <a:solidFill>
                  <a:srgbClr val="0000FF"/>
                </a:solidFill>
              </a:rPr>
              <a:t>T</a:t>
            </a:r>
            <a:r>
              <a:rPr lang="vi-VN" dirty="0">
                <a:solidFill>
                  <a:srgbClr val="0000FF"/>
                </a:solidFill>
              </a:rPr>
              <a:t>ại sao </a:t>
            </a:r>
            <a:r>
              <a:rPr lang="en-US" dirty="0">
                <a:solidFill>
                  <a:srgbClr val="0000FF"/>
                </a:solidFill>
              </a:rPr>
              <a:t>ý </a:t>
            </a:r>
            <a:r>
              <a:rPr lang="en-US" dirty="0" err="1">
                <a:solidFill>
                  <a:srgbClr val="0000FF"/>
                </a:solidFill>
              </a:rPr>
              <a:t>thức</a:t>
            </a:r>
            <a:r>
              <a:rPr lang="en-US" dirty="0">
                <a:solidFill>
                  <a:srgbClr val="0000FF"/>
                </a:solidFill>
              </a:rPr>
              <a:t> </a:t>
            </a:r>
            <a:r>
              <a:rPr lang="en-US" dirty="0" err="1">
                <a:solidFill>
                  <a:srgbClr val="0000FF"/>
                </a:solidFill>
              </a:rPr>
              <a:t>tự</a:t>
            </a:r>
            <a:r>
              <a:rPr lang="en-US" dirty="0">
                <a:solidFill>
                  <a:srgbClr val="0000FF"/>
                </a:solidFill>
              </a:rPr>
              <a:t> </a:t>
            </a:r>
            <a:r>
              <a:rPr lang="en-US" dirty="0" err="1">
                <a:solidFill>
                  <a:srgbClr val="0000FF"/>
                </a:solidFill>
              </a:rPr>
              <a:t>giác</a:t>
            </a:r>
            <a:r>
              <a:rPr lang="en-US" dirty="0">
                <a:solidFill>
                  <a:srgbClr val="0000FF"/>
                </a:solidFill>
              </a:rPr>
              <a:t> </a:t>
            </a:r>
            <a:r>
              <a:rPr lang="en-US" dirty="0" err="1">
                <a:solidFill>
                  <a:srgbClr val="0000FF"/>
                </a:solidFill>
              </a:rPr>
              <a:t>chấp</a:t>
            </a:r>
            <a:r>
              <a:rPr lang="en-US" dirty="0">
                <a:solidFill>
                  <a:srgbClr val="0000FF"/>
                </a:solidFill>
              </a:rPr>
              <a:t> </a:t>
            </a:r>
            <a:r>
              <a:rPr lang="en-US" dirty="0" err="1">
                <a:solidFill>
                  <a:srgbClr val="0000FF"/>
                </a:solidFill>
              </a:rPr>
              <a:t>hành</a:t>
            </a:r>
            <a:r>
              <a:rPr lang="en-US" dirty="0">
                <a:solidFill>
                  <a:srgbClr val="0000FF"/>
                </a:solidFill>
              </a:rPr>
              <a:t> </a:t>
            </a:r>
            <a:r>
              <a:rPr lang="en-US" dirty="0" err="1">
                <a:solidFill>
                  <a:srgbClr val="0000FF"/>
                </a:solidFill>
              </a:rPr>
              <a:t>pháp</a:t>
            </a:r>
            <a:r>
              <a:rPr lang="en-US" dirty="0">
                <a:solidFill>
                  <a:srgbClr val="0000FF"/>
                </a:solidFill>
              </a:rPr>
              <a:t> </a:t>
            </a:r>
            <a:r>
              <a:rPr lang="en-US" dirty="0" err="1">
                <a:solidFill>
                  <a:srgbClr val="0000FF"/>
                </a:solidFill>
              </a:rPr>
              <a:t>luật</a:t>
            </a:r>
            <a:r>
              <a:rPr lang="en-US" dirty="0">
                <a:solidFill>
                  <a:srgbClr val="0000FF"/>
                </a:solidFill>
              </a:rPr>
              <a:t> </a:t>
            </a:r>
            <a:r>
              <a:rPr lang="en-US" dirty="0" err="1">
                <a:solidFill>
                  <a:srgbClr val="0000FF"/>
                </a:solidFill>
              </a:rPr>
              <a:t>về</a:t>
            </a:r>
            <a:r>
              <a:rPr lang="en-US" dirty="0">
                <a:solidFill>
                  <a:srgbClr val="0000FF"/>
                </a:solidFill>
              </a:rPr>
              <a:t> </a:t>
            </a:r>
            <a:r>
              <a:rPr lang="en-US" dirty="0" err="1">
                <a:solidFill>
                  <a:srgbClr val="0000FF"/>
                </a:solidFill>
              </a:rPr>
              <a:t>trật</a:t>
            </a:r>
            <a:r>
              <a:rPr lang="en-US" dirty="0">
                <a:solidFill>
                  <a:srgbClr val="0000FF"/>
                </a:solidFill>
              </a:rPr>
              <a:t> </a:t>
            </a:r>
            <a:r>
              <a:rPr lang="en-US" dirty="0" err="1">
                <a:solidFill>
                  <a:srgbClr val="0000FF"/>
                </a:solidFill>
              </a:rPr>
              <a:t>tự</a:t>
            </a:r>
            <a:r>
              <a:rPr lang="en-US" dirty="0">
                <a:solidFill>
                  <a:srgbClr val="0000FF"/>
                </a:solidFill>
              </a:rPr>
              <a:t> an </a:t>
            </a:r>
            <a:r>
              <a:rPr lang="en-US" dirty="0" err="1">
                <a:solidFill>
                  <a:srgbClr val="0000FF"/>
                </a:solidFill>
              </a:rPr>
              <a:t>toàn</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của</a:t>
            </a:r>
            <a:r>
              <a:rPr lang="en-US" dirty="0">
                <a:solidFill>
                  <a:srgbClr val="0000FF"/>
                </a:solidFill>
              </a:rPr>
              <a:t> </a:t>
            </a:r>
            <a:r>
              <a:rPr lang="en-US" dirty="0" err="1">
                <a:solidFill>
                  <a:srgbClr val="0000FF"/>
                </a:solidFill>
              </a:rPr>
              <a:t>một</a:t>
            </a:r>
            <a:r>
              <a:rPr lang="en-US" dirty="0">
                <a:solidFill>
                  <a:srgbClr val="0000FF"/>
                </a:solidFill>
              </a:rPr>
              <a:t> </a:t>
            </a:r>
            <a:r>
              <a:rPr lang="en-US" dirty="0" err="1">
                <a:solidFill>
                  <a:srgbClr val="0000FF"/>
                </a:solidFill>
              </a:rPr>
              <a:t>bộ</a:t>
            </a:r>
            <a:r>
              <a:rPr lang="en-US" dirty="0">
                <a:solidFill>
                  <a:srgbClr val="0000FF"/>
                </a:solidFill>
              </a:rPr>
              <a:t> </a:t>
            </a:r>
            <a:r>
              <a:rPr lang="en-US" dirty="0" err="1">
                <a:solidFill>
                  <a:srgbClr val="0000FF"/>
                </a:solidFill>
              </a:rPr>
              <a:t>phận</a:t>
            </a:r>
            <a:r>
              <a:rPr lang="en-US" dirty="0">
                <a:solidFill>
                  <a:srgbClr val="0000FF"/>
                </a:solidFill>
              </a:rPr>
              <a:t> </a:t>
            </a:r>
            <a:r>
              <a:rPr lang="en-US" dirty="0" err="1">
                <a:solidFill>
                  <a:srgbClr val="0000FF"/>
                </a:solidFill>
              </a:rPr>
              <a:t>người</a:t>
            </a:r>
            <a:r>
              <a:rPr lang="en-US" dirty="0">
                <a:solidFill>
                  <a:srgbClr val="0000FF"/>
                </a:solidFill>
              </a:rPr>
              <a:t> </a:t>
            </a:r>
            <a:r>
              <a:rPr lang="en-US" dirty="0" err="1">
                <a:solidFill>
                  <a:srgbClr val="0000FF"/>
                </a:solidFill>
              </a:rPr>
              <a:t>tham</a:t>
            </a:r>
            <a:r>
              <a:rPr lang="en-US" dirty="0">
                <a:solidFill>
                  <a:srgbClr val="0000FF"/>
                </a:solidFill>
              </a:rPr>
              <a:t> </a:t>
            </a:r>
            <a:r>
              <a:rPr lang="en-US" dirty="0" err="1">
                <a:solidFill>
                  <a:srgbClr val="0000FF"/>
                </a:solidFill>
              </a:rPr>
              <a:t>gia</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còn</a:t>
            </a:r>
            <a:r>
              <a:rPr lang="en-US" dirty="0">
                <a:solidFill>
                  <a:srgbClr val="0000FF"/>
                </a:solidFill>
              </a:rPr>
              <a:t> </a:t>
            </a:r>
            <a:r>
              <a:rPr lang="en-US" dirty="0" err="1">
                <a:solidFill>
                  <a:srgbClr val="0000FF"/>
                </a:solidFill>
              </a:rPr>
              <a:t>nhiều</a:t>
            </a:r>
            <a:r>
              <a:rPr lang="en-US" dirty="0">
                <a:solidFill>
                  <a:srgbClr val="0000FF"/>
                </a:solidFill>
              </a:rPr>
              <a:t> </a:t>
            </a:r>
            <a:r>
              <a:rPr lang="en-US" dirty="0" err="1">
                <a:solidFill>
                  <a:srgbClr val="0000FF"/>
                </a:solidFill>
              </a:rPr>
              <a:t>hạn</a:t>
            </a:r>
            <a:r>
              <a:rPr lang="en-US" dirty="0">
                <a:solidFill>
                  <a:srgbClr val="0000FF"/>
                </a:solidFill>
              </a:rPr>
              <a:t> </a:t>
            </a:r>
            <a:r>
              <a:rPr lang="en-US" dirty="0" err="1">
                <a:solidFill>
                  <a:srgbClr val="0000FF"/>
                </a:solidFill>
              </a:rPr>
              <a:t>chế</a:t>
            </a:r>
            <a:r>
              <a:rPr lang="en-US" dirty="0">
                <a:solidFill>
                  <a:srgbClr val="0000FF"/>
                </a:solidFill>
              </a:rPr>
              <a:t>? </a:t>
            </a:r>
          </a:p>
        </p:txBody>
      </p:sp>
      <p:sp>
        <p:nvSpPr>
          <p:cNvPr id="11" name="Arrow: Right 10">
            <a:extLst>
              <a:ext uri="{FF2B5EF4-FFF2-40B4-BE49-F238E27FC236}">
                <a16:creationId xmlns:a16="http://schemas.microsoft.com/office/drawing/2014/main" xmlns="" id="{A53DE50A-0EB1-413C-971E-7B1473AE00E6}"/>
              </a:ext>
            </a:extLst>
          </p:cNvPr>
          <p:cNvSpPr/>
          <p:nvPr/>
        </p:nvSpPr>
        <p:spPr>
          <a:xfrm>
            <a:off x="942975" y="3524250"/>
            <a:ext cx="2880544" cy="2743200"/>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xmlns="" id="{BC5FEB41-24BB-4760-8E41-ED9601194D94}"/>
              </a:ext>
            </a:extLst>
          </p:cNvPr>
          <p:cNvSpPr txBox="1"/>
          <p:nvPr/>
        </p:nvSpPr>
        <p:spPr>
          <a:xfrm>
            <a:off x="942975" y="4199345"/>
            <a:ext cx="2428875" cy="1393010"/>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pPr algn="l"/>
            <a:r>
              <a:rPr lang="vi-VN" sz="2000" dirty="0"/>
              <a:t>- Thực trạng ý thức tham gia giao thông của nhân dân hiện nay </a:t>
            </a:r>
            <a:endParaRPr lang="en-US" sz="2000" dirty="0"/>
          </a:p>
        </p:txBody>
      </p:sp>
      <p:sp>
        <p:nvSpPr>
          <p:cNvPr id="4" name="TextBox 3">
            <a:extLst>
              <a:ext uri="{FF2B5EF4-FFF2-40B4-BE49-F238E27FC236}">
                <a16:creationId xmlns:a16="http://schemas.microsoft.com/office/drawing/2014/main" xmlns="" id="{C075EB92-039D-4FC7-A4FC-1AB5B479DCBE}"/>
              </a:ext>
            </a:extLst>
          </p:cNvPr>
          <p:cNvSpPr txBox="1"/>
          <p:nvPr/>
        </p:nvSpPr>
        <p:spPr>
          <a:xfrm>
            <a:off x="3823519" y="3170228"/>
            <a:ext cx="7258818" cy="3039615"/>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FF"/>
                </a:solidFill>
                <a:effectLst/>
                <a:ea typeface="Malgun Gothic" panose="020B0503020000020004" pitchFamily="34" charset="-127"/>
              </a:defRPr>
            </a:lvl1pPr>
          </a:lstStyle>
          <a:p>
            <a:r>
              <a:rPr lang="en-US" sz="2000" dirty="0"/>
              <a:t>+ </a:t>
            </a:r>
            <a:r>
              <a:rPr lang="en-US" sz="2000" dirty="0" err="1"/>
              <a:t>Hiện</a:t>
            </a:r>
            <a:r>
              <a:rPr lang="en-US" sz="2000" dirty="0"/>
              <a:t> nay tai </a:t>
            </a:r>
            <a:r>
              <a:rPr lang="en-US" sz="2000" dirty="0" err="1"/>
              <a:t>nạn</a:t>
            </a:r>
            <a:r>
              <a:rPr lang="en-US" sz="2000" dirty="0"/>
              <a:t> </a:t>
            </a:r>
            <a:r>
              <a:rPr lang="en-US" sz="2000" dirty="0" err="1"/>
              <a:t>giao</a:t>
            </a:r>
            <a:r>
              <a:rPr lang="en-US" sz="2000" dirty="0"/>
              <a:t> </a:t>
            </a:r>
            <a:r>
              <a:rPr lang="en-US" sz="2000" dirty="0" err="1"/>
              <a:t>thông</a:t>
            </a:r>
            <a:r>
              <a:rPr lang="en-US" sz="2000" dirty="0"/>
              <a:t> ở </a:t>
            </a:r>
            <a:r>
              <a:rPr lang="en-US" sz="2000" dirty="0" err="1"/>
              <a:t>nước</a:t>
            </a:r>
            <a:r>
              <a:rPr lang="en-US" sz="2000" dirty="0"/>
              <a:t> ta </a:t>
            </a:r>
            <a:r>
              <a:rPr lang="en-US" sz="2000" dirty="0" err="1"/>
              <a:t>hàng</a:t>
            </a:r>
            <a:r>
              <a:rPr lang="en-US" sz="2000" dirty="0"/>
              <a:t> </a:t>
            </a:r>
            <a:r>
              <a:rPr lang="en-US" sz="2000" dirty="0" err="1"/>
              <a:t>năm</a:t>
            </a:r>
            <a:r>
              <a:rPr lang="en-US" sz="2000" dirty="0"/>
              <a:t> </a:t>
            </a:r>
            <a:r>
              <a:rPr lang="en-US" sz="2000" dirty="0" err="1"/>
              <a:t>có</a:t>
            </a:r>
            <a:r>
              <a:rPr lang="en-US" sz="2000" dirty="0"/>
              <a:t> </a:t>
            </a:r>
            <a:r>
              <a:rPr lang="en-US" sz="2000" dirty="0" err="1"/>
              <a:t>giảm</a:t>
            </a:r>
            <a:r>
              <a:rPr lang="en-US" sz="2000" dirty="0"/>
              <a:t>, </a:t>
            </a:r>
            <a:r>
              <a:rPr lang="en-US" sz="2000" dirty="0" err="1"/>
              <a:t>nhưng</a:t>
            </a:r>
            <a:r>
              <a:rPr lang="en-US" sz="2000" dirty="0"/>
              <a:t> tai </a:t>
            </a:r>
            <a:r>
              <a:rPr lang="en-US" sz="2000" dirty="0" err="1"/>
              <a:t>nạn</a:t>
            </a:r>
            <a:r>
              <a:rPr lang="en-US" sz="2000" dirty="0"/>
              <a:t> </a:t>
            </a:r>
            <a:r>
              <a:rPr lang="en-US" sz="2000" dirty="0" err="1"/>
              <a:t>giao</a:t>
            </a:r>
            <a:r>
              <a:rPr lang="en-US" sz="2000" dirty="0"/>
              <a:t> </a:t>
            </a:r>
            <a:r>
              <a:rPr lang="en-US" sz="2000" dirty="0" err="1"/>
              <a:t>thông</a:t>
            </a:r>
            <a:r>
              <a:rPr lang="en-US" sz="2000" dirty="0"/>
              <a:t> </a:t>
            </a:r>
            <a:r>
              <a:rPr lang="en-US" sz="2000" dirty="0" err="1"/>
              <a:t>vẫn</a:t>
            </a:r>
            <a:r>
              <a:rPr lang="en-US" sz="2000" dirty="0"/>
              <a:t> </a:t>
            </a:r>
            <a:r>
              <a:rPr lang="en-US" sz="2000" dirty="0" err="1"/>
              <a:t>còn</a:t>
            </a:r>
            <a:r>
              <a:rPr lang="en-US" sz="2000" dirty="0"/>
              <a:t> </a:t>
            </a:r>
            <a:r>
              <a:rPr lang="en-US" sz="2000" dirty="0" err="1"/>
              <a:t>đặc</a:t>
            </a:r>
            <a:r>
              <a:rPr lang="en-US" sz="2000" dirty="0"/>
              <a:t> </a:t>
            </a:r>
            <a:r>
              <a:rPr lang="en-US" sz="2000" dirty="0" err="1"/>
              <a:t>biệt</a:t>
            </a:r>
            <a:r>
              <a:rPr lang="en-US" sz="2000" dirty="0"/>
              <a:t> </a:t>
            </a:r>
            <a:r>
              <a:rPr lang="en-US" sz="2000" dirty="0" err="1"/>
              <a:t>nguy</a:t>
            </a:r>
            <a:r>
              <a:rPr lang="en-US" sz="2000" dirty="0"/>
              <a:t> </a:t>
            </a:r>
            <a:r>
              <a:rPr lang="en-US" sz="2000" dirty="0" err="1"/>
              <a:t>hiểm</a:t>
            </a:r>
            <a:r>
              <a:rPr lang="en-US" sz="2000" dirty="0"/>
              <a:t>. </a:t>
            </a:r>
            <a:r>
              <a:rPr lang="vi-VN" sz="2000" dirty="0"/>
              <a:t>Thống kê của Ủy ban ATGT Quốc gia cho thấy, tai nạn giao thông 12 tháng của năm 2020 (tính từ ngày 15/12/2019 đến 14/12/2020), toàn quốc xảy ra 14.510 vụ tai nạn giao thông, làm chết 6.700 người, bị thương 10.804 người. “So với cùng kỳ năm 2019, số vụ tai nạn giao thông giảm 3.111 vụ (giảm 17,6%), số người chết giảm 924 người (giảm 12,1%), số người bị thương giảm 2.820 người (giảm 20,7%)”,</a:t>
            </a:r>
            <a:endParaRPr lang="en-US" sz="2000" dirty="0"/>
          </a:p>
        </p:txBody>
      </p:sp>
    </p:spTree>
    <p:extLst>
      <p:ext uri="{BB962C8B-B14F-4D97-AF65-F5344CB8AC3E}">
        <p14:creationId xmlns:p14="http://schemas.microsoft.com/office/powerpoint/2010/main" val="2447335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arn(inVertic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 grpId="0"/>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181099" y="1837426"/>
            <a:ext cx="5686425" cy="467629"/>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b="1" i="1" dirty="0">
                <a:solidFill>
                  <a:srgbClr val="000000"/>
                </a:solidFill>
                <a:effectLst/>
                <a:ea typeface="Malgun Gothic" panose="020B0503020000020004" pitchFamily="34" charset="-127"/>
              </a:rPr>
              <a:t>2.1.1. Người tham gia giao thông</a:t>
            </a:r>
            <a:endParaRPr lang="en-US" sz="2400" b="1" dirty="0">
              <a:effectLst/>
              <a:ea typeface="Calibri" panose="020F0502020204030204" pitchFamily="34" charset="0"/>
            </a:endParaRPr>
          </a:p>
        </p:txBody>
      </p:sp>
      <p:sp>
        <p:nvSpPr>
          <p:cNvPr id="8" name="TextBox 7">
            <a:extLst>
              <a:ext uri="{FF2B5EF4-FFF2-40B4-BE49-F238E27FC236}">
                <a16:creationId xmlns:a16="http://schemas.microsoft.com/office/drawing/2014/main" xmlns="" id="{9BC54ACF-5C9F-4DBA-8E7D-42CCB40E9D8E}"/>
              </a:ext>
            </a:extLst>
          </p:cNvPr>
          <p:cNvSpPr txBox="1"/>
          <p:nvPr/>
        </p:nvSpPr>
        <p:spPr>
          <a:xfrm>
            <a:off x="1109662" y="2305055"/>
            <a:ext cx="9972675" cy="86517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en-US" dirty="0">
                <a:solidFill>
                  <a:srgbClr val="0000FF"/>
                </a:solidFill>
              </a:rPr>
              <a:t>T</a:t>
            </a:r>
            <a:r>
              <a:rPr lang="vi-VN" dirty="0">
                <a:solidFill>
                  <a:srgbClr val="0000FF"/>
                </a:solidFill>
              </a:rPr>
              <a:t>ại sao </a:t>
            </a:r>
            <a:r>
              <a:rPr lang="en-US" dirty="0">
                <a:solidFill>
                  <a:srgbClr val="0000FF"/>
                </a:solidFill>
              </a:rPr>
              <a:t>ý </a:t>
            </a:r>
            <a:r>
              <a:rPr lang="en-US" dirty="0" err="1">
                <a:solidFill>
                  <a:srgbClr val="0000FF"/>
                </a:solidFill>
              </a:rPr>
              <a:t>thức</a:t>
            </a:r>
            <a:r>
              <a:rPr lang="en-US" dirty="0">
                <a:solidFill>
                  <a:srgbClr val="0000FF"/>
                </a:solidFill>
              </a:rPr>
              <a:t> </a:t>
            </a:r>
            <a:r>
              <a:rPr lang="en-US" dirty="0" err="1">
                <a:solidFill>
                  <a:srgbClr val="0000FF"/>
                </a:solidFill>
              </a:rPr>
              <a:t>tự</a:t>
            </a:r>
            <a:r>
              <a:rPr lang="en-US" dirty="0">
                <a:solidFill>
                  <a:srgbClr val="0000FF"/>
                </a:solidFill>
              </a:rPr>
              <a:t> </a:t>
            </a:r>
            <a:r>
              <a:rPr lang="en-US" dirty="0" err="1">
                <a:solidFill>
                  <a:srgbClr val="0000FF"/>
                </a:solidFill>
              </a:rPr>
              <a:t>giác</a:t>
            </a:r>
            <a:r>
              <a:rPr lang="en-US" dirty="0">
                <a:solidFill>
                  <a:srgbClr val="0000FF"/>
                </a:solidFill>
              </a:rPr>
              <a:t> </a:t>
            </a:r>
            <a:r>
              <a:rPr lang="en-US" dirty="0" err="1">
                <a:solidFill>
                  <a:srgbClr val="0000FF"/>
                </a:solidFill>
              </a:rPr>
              <a:t>chấp</a:t>
            </a:r>
            <a:r>
              <a:rPr lang="en-US" dirty="0">
                <a:solidFill>
                  <a:srgbClr val="0000FF"/>
                </a:solidFill>
              </a:rPr>
              <a:t> </a:t>
            </a:r>
            <a:r>
              <a:rPr lang="en-US" dirty="0" err="1">
                <a:solidFill>
                  <a:srgbClr val="0000FF"/>
                </a:solidFill>
              </a:rPr>
              <a:t>hành</a:t>
            </a:r>
            <a:r>
              <a:rPr lang="en-US" dirty="0">
                <a:solidFill>
                  <a:srgbClr val="0000FF"/>
                </a:solidFill>
              </a:rPr>
              <a:t> </a:t>
            </a:r>
            <a:r>
              <a:rPr lang="en-US" dirty="0" err="1">
                <a:solidFill>
                  <a:srgbClr val="0000FF"/>
                </a:solidFill>
              </a:rPr>
              <a:t>pháp</a:t>
            </a:r>
            <a:r>
              <a:rPr lang="en-US" dirty="0">
                <a:solidFill>
                  <a:srgbClr val="0000FF"/>
                </a:solidFill>
              </a:rPr>
              <a:t> </a:t>
            </a:r>
            <a:r>
              <a:rPr lang="en-US" dirty="0" err="1">
                <a:solidFill>
                  <a:srgbClr val="0000FF"/>
                </a:solidFill>
              </a:rPr>
              <a:t>luật</a:t>
            </a:r>
            <a:r>
              <a:rPr lang="en-US" dirty="0">
                <a:solidFill>
                  <a:srgbClr val="0000FF"/>
                </a:solidFill>
              </a:rPr>
              <a:t> </a:t>
            </a:r>
            <a:r>
              <a:rPr lang="en-US" dirty="0" err="1">
                <a:solidFill>
                  <a:srgbClr val="0000FF"/>
                </a:solidFill>
              </a:rPr>
              <a:t>về</a:t>
            </a:r>
            <a:r>
              <a:rPr lang="en-US" dirty="0">
                <a:solidFill>
                  <a:srgbClr val="0000FF"/>
                </a:solidFill>
              </a:rPr>
              <a:t> </a:t>
            </a:r>
            <a:r>
              <a:rPr lang="en-US" dirty="0" err="1">
                <a:solidFill>
                  <a:srgbClr val="0000FF"/>
                </a:solidFill>
              </a:rPr>
              <a:t>trật</a:t>
            </a:r>
            <a:r>
              <a:rPr lang="en-US" dirty="0">
                <a:solidFill>
                  <a:srgbClr val="0000FF"/>
                </a:solidFill>
              </a:rPr>
              <a:t> </a:t>
            </a:r>
            <a:r>
              <a:rPr lang="en-US" dirty="0" err="1">
                <a:solidFill>
                  <a:srgbClr val="0000FF"/>
                </a:solidFill>
              </a:rPr>
              <a:t>tự</a:t>
            </a:r>
            <a:r>
              <a:rPr lang="en-US" dirty="0">
                <a:solidFill>
                  <a:srgbClr val="0000FF"/>
                </a:solidFill>
              </a:rPr>
              <a:t> an </a:t>
            </a:r>
            <a:r>
              <a:rPr lang="en-US" dirty="0" err="1">
                <a:solidFill>
                  <a:srgbClr val="0000FF"/>
                </a:solidFill>
              </a:rPr>
              <a:t>toàn</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của</a:t>
            </a:r>
            <a:r>
              <a:rPr lang="en-US" dirty="0">
                <a:solidFill>
                  <a:srgbClr val="0000FF"/>
                </a:solidFill>
              </a:rPr>
              <a:t> </a:t>
            </a:r>
            <a:r>
              <a:rPr lang="en-US" dirty="0" err="1">
                <a:solidFill>
                  <a:srgbClr val="0000FF"/>
                </a:solidFill>
              </a:rPr>
              <a:t>một</a:t>
            </a:r>
            <a:r>
              <a:rPr lang="en-US" dirty="0">
                <a:solidFill>
                  <a:srgbClr val="0000FF"/>
                </a:solidFill>
              </a:rPr>
              <a:t> </a:t>
            </a:r>
            <a:r>
              <a:rPr lang="en-US" dirty="0" err="1">
                <a:solidFill>
                  <a:srgbClr val="0000FF"/>
                </a:solidFill>
              </a:rPr>
              <a:t>bộ</a:t>
            </a:r>
            <a:r>
              <a:rPr lang="en-US" dirty="0">
                <a:solidFill>
                  <a:srgbClr val="0000FF"/>
                </a:solidFill>
              </a:rPr>
              <a:t> </a:t>
            </a:r>
            <a:r>
              <a:rPr lang="en-US" dirty="0" err="1">
                <a:solidFill>
                  <a:srgbClr val="0000FF"/>
                </a:solidFill>
              </a:rPr>
              <a:t>phận</a:t>
            </a:r>
            <a:r>
              <a:rPr lang="en-US" dirty="0">
                <a:solidFill>
                  <a:srgbClr val="0000FF"/>
                </a:solidFill>
              </a:rPr>
              <a:t> </a:t>
            </a:r>
            <a:r>
              <a:rPr lang="en-US" dirty="0" err="1">
                <a:solidFill>
                  <a:srgbClr val="0000FF"/>
                </a:solidFill>
              </a:rPr>
              <a:t>người</a:t>
            </a:r>
            <a:r>
              <a:rPr lang="en-US" dirty="0">
                <a:solidFill>
                  <a:srgbClr val="0000FF"/>
                </a:solidFill>
              </a:rPr>
              <a:t> </a:t>
            </a:r>
            <a:r>
              <a:rPr lang="en-US" dirty="0" err="1">
                <a:solidFill>
                  <a:srgbClr val="0000FF"/>
                </a:solidFill>
              </a:rPr>
              <a:t>tham</a:t>
            </a:r>
            <a:r>
              <a:rPr lang="en-US" dirty="0">
                <a:solidFill>
                  <a:srgbClr val="0000FF"/>
                </a:solidFill>
              </a:rPr>
              <a:t> </a:t>
            </a:r>
            <a:r>
              <a:rPr lang="en-US" dirty="0" err="1">
                <a:solidFill>
                  <a:srgbClr val="0000FF"/>
                </a:solidFill>
              </a:rPr>
              <a:t>gia</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còn</a:t>
            </a:r>
            <a:r>
              <a:rPr lang="en-US" dirty="0">
                <a:solidFill>
                  <a:srgbClr val="0000FF"/>
                </a:solidFill>
              </a:rPr>
              <a:t> </a:t>
            </a:r>
            <a:r>
              <a:rPr lang="en-US" dirty="0" err="1">
                <a:solidFill>
                  <a:srgbClr val="0000FF"/>
                </a:solidFill>
              </a:rPr>
              <a:t>nhiều</a:t>
            </a:r>
            <a:r>
              <a:rPr lang="en-US" dirty="0">
                <a:solidFill>
                  <a:srgbClr val="0000FF"/>
                </a:solidFill>
              </a:rPr>
              <a:t> </a:t>
            </a:r>
            <a:r>
              <a:rPr lang="en-US" dirty="0" err="1">
                <a:solidFill>
                  <a:srgbClr val="0000FF"/>
                </a:solidFill>
              </a:rPr>
              <a:t>hạn</a:t>
            </a:r>
            <a:r>
              <a:rPr lang="en-US" dirty="0">
                <a:solidFill>
                  <a:srgbClr val="0000FF"/>
                </a:solidFill>
              </a:rPr>
              <a:t> </a:t>
            </a:r>
            <a:r>
              <a:rPr lang="en-US" dirty="0" err="1">
                <a:solidFill>
                  <a:srgbClr val="0000FF"/>
                </a:solidFill>
              </a:rPr>
              <a:t>chế</a:t>
            </a:r>
            <a:r>
              <a:rPr lang="en-US" dirty="0">
                <a:solidFill>
                  <a:srgbClr val="0000FF"/>
                </a:solidFill>
              </a:rPr>
              <a:t>? </a:t>
            </a:r>
          </a:p>
        </p:txBody>
      </p:sp>
      <p:sp>
        <p:nvSpPr>
          <p:cNvPr id="11" name="Arrow: Right 10">
            <a:extLst>
              <a:ext uri="{FF2B5EF4-FFF2-40B4-BE49-F238E27FC236}">
                <a16:creationId xmlns:a16="http://schemas.microsoft.com/office/drawing/2014/main" xmlns="" id="{A53DE50A-0EB1-413C-971E-7B1473AE00E6}"/>
              </a:ext>
            </a:extLst>
          </p:cNvPr>
          <p:cNvSpPr/>
          <p:nvPr/>
        </p:nvSpPr>
        <p:spPr>
          <a:xfrm>
            <a:off x="942975" y="3524250"/>
            <a:ext cx="2880544" cy="2743200"/>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xmlns="" id="{BC5FEB41-24BB-4760-8E41-ED9601194D94}"/>
              </a:ext>
            </a:extLst>
          </p:cNvPr>
          <p:cNvSpPr txBox="1"/>
          <p:nvPr/>
        </p:nvSpPr>
        <p:spPr>
          <a:xfrm>
            <a:off x="942975" y="4199345"/>
            <a:ext cx="2428875" cy="1393010"/>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pPr algn="l"/>
            <a:r>
              <a:rPr lang="vi-VN" sz="2000" dirty="0"/>
              <a:t>- Thực trạng ý thức tham gia giao thông của nhân dân hiện nay </a:t>
            </a:r>
            <a:endParaRPr lang="en-US" sz="2000" dirty="0"/>
          </a:p>
        </p:txBody>
      </p:sp>
      <p:sp>
        <p:nvSpPr>
          <p:cNvPr id="2" name="TextBox 1">
            <a:extLst>
              <a:ext uri="{FF2B5EF4-FFF2-40B4-BE49-F238E27FC236}">
                <a16:creationId xmlns:a16="http://schemas.microsoft.com/office/drawing/2014/main" xmlns="" id="{9F97C72E-D979-439C-89D7-56CE29540442}"/>
              </a:ext>
            </a:extLst>
          </p:cNvPr>
          <p:cNvSpPr txBox="1"/>
          <p:nvPr/>
        </p:nvSpPr>
        <p:spPr>
          <a:xfrm>
            <a:off x="3933825" y="3170228"/>
            <a:ext cx="7467600" cy="3118546"/>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FF"/>
                </a:solidFill>
                <a:effectLst/>
                <a:ea typeface="Malgun Gothic" panose="020B0503020000020004" pitchFamily="34" charset="-127"/>
              </a:defRPr>
            </a:lvl1pPr>
          </a:lstStyle>
          <a:p>
            <a:r>
              <a:rPr lang="en-US" sz="2000" dirty="0"/>
              <a:t>+ Theo </a:t>
            </a:r>
            <a:r>
              <a:rPr lang="en-US" sz="2000" dirty="0" err="1"/>
              <a:t>thông</a:t>
            </a:r>
            <a:r>
              <a:rPr lang="en-US" sz="2000" dirty="0"/>
              <a:t> tin </a:t>
            </a:r>
            <a:r>
              <a:rPr lang="en-US" sz="2000" dirty="0" err="1"/>
              <a:t>từ</a:t>
            </a:r>
            <a:r>
              <a:rPr lang="en-US" sz="2000" dirty="0"/>
              <a:t> </a:t>
            </a:r>
            <a:r>
              <a:rPr lang="en-US" sz="2000" dirty="0" err="1"/>
              <a:t>Ủy</a:t>
            </a:r>
            <a:r>
              <a:rPr lang="en-US" sz="2000" dirty="0"/>
              <a:t> ban ATGT </a:t>
            </a:r>
            <a:r>
              <a:rPr lang="en-US" sz="2000" dirty="0" err="1"/>
              <a:t>quốc</a:t>
            </a:r>
            <a:r>
              <a:rPr lang="en-US" sz="2000" dirty="0"/>
              <a:t> </a:t>
            </a:r>
            <a:r>
              <a:rPr lang="en-US" sz="2000" dirty="0" err="1"/>
              <a:t>gia</a:t>
            </a:r>
            <a:r>
              <a:rPr lang="en-US" sz="2000" dirty="0"/>
              <a:t>, </a:t>
            </a:r>
            <a:r>
              <a:rPr lang="en-US" sz="2000" dirty="0" err="1"/>
              <a:t>khoảng</a:t>
            </a:r>
            <a:r>
              <a:rPr lang="en-US" sz="2000" dirty="0"/>
              <a:t> 90% </a:t>
            </a:r>
            <a:r>
              <a:rPr lang="en-US" sz="2000" dirty="0" err="1"/>
              <a:t>nguyên</a:t>
            </a:r>
            <a:r>
              <a:rPr lang="en-US" sz="2000" dirty="0"/>
              <a:t> </a:t>
            </a:r>
            <a:r>
              <a:rPr lang="en-US" sz="2000" dirty="0" err="1"/>
              <a:t>nhân</a:t>
            </a:r>
            <a:r>
              <a:rPr lang="en-US" sz="2000" dirty="0"/>
              <a:t> </a:t>
            </a:r>
            <a:r>
              <a:rPr lang="en-US" sz="2000" dirty="0" err="1"/>
              <a:t>các</a:t>
            </a:r>
            <a:r>
              <a:rPr lang="en-US" sz="2000" dirty="0"/>
              <a:t> </a:t>
            </a:r>
            <a:r>
              <a:rPr lang="en-US" sz="2000" dirty="0" err="1"/>
              <a:t>vụ</a:t>
            </a:r>
            <a:r>
              <a:rPr lang="en-US" sz="2000" dirty="0"/>
              <a:t> TNGT </a:t>
            </a:r>
            <a:r>
              <a:rPr lang="en-US" sz="2000" dirty="0" err="1"/>
              <a:t>là</a:t>
            </a:r>
            <a:r>
              <a:rPr lang="en-US" sz="2000" dirty="0"/>
              <a:t> do ý </a:t>
            </a:r>
            <a:r>
              <a:rPr lang="en-US" sz="2000" dirty="0" err="1"/>
              <a:t>thức</a:t>
            </a:r>
            <a:r>
              <a:rPr lang="en-US" sz="2000" dirty="0"/>
              <a:t> </a:t>
            </a:r>
            <a:r>
              <a:rPr lang="en-US" sz="2000" dirty="0" err="1"/>
              <a:t>người</a:t>
            </a:r>
            <a:r>
              <a:rPr lang="en-US" sz="2000" dirty="0"/>
              <a:t> </a:t>
            </a:r>
            <a:r>
              <a:rPr lang="en-US" sz="2000" dirty="0" err="1"/>
              <a:t>tham</a:t>
            </a:r>
            <a:r>
              <a:rPr lang="en-US" sz="2000" dirty="0"/>
              <a:t> </a:t>
            </a:r>
            <a:r>
              <a:rPr lang="en-US" sz="2000" dirty="0" err="1"/>
              <a:t>gia</a:t>
            </a:r>
            <a:r>
              <a:rPr lang="en-US" sz="2000" dirty="0"/>
              <a:t> </a:t>
            </a:r>
            <a:r>
              <a:rPr lang="en-US" sz="2000" dirty="0" err="1"/>
              <a:t>giao</a:t>
            </a:r>
            <a:r>
              <a:rPr lang="en-US" sz="2000" dirty="0"/>
              <a:t> </a:t>
            </a:r>
            <a:r>
              <a:rPr lang="en-US" sz="2000" dirty="0" err="1"/>
              <a:t>thông</a:t>
            </a:r>
            <a:r>
              <a:rPr lang="en-US" sz="2000" dirty="0"/>
              <a:t>. </a:t>
            </a:r>
            <a:r>
              <a:rPr lang="en-US" sz="2000" dirty="0" err="1"/>
              <a:t>Thực</a:t>
            </a:r>
            <a:r>
              <a:rPr lang="en-US" sz="2000" dirty="0"/>
              <a:t> </a:t>
            </a:r>
            <a:r>
              <a:rPr lang="en-US" sz="2000" dirty="0" err="1"/>
              <a:t>trạng</a:t>
            </a:r>
            <a:r>
              <a:rPr lang="en-US" sz="2000" dirty="0"/>
              <a:t> </a:t>
            </a:r>
            <a:r>
              <a:rPr lang="en-US" sz="2000" dirty="0" err="1"/>
              <a:t>này</a:t>
            </a:r>
            <a:r>
              <a:rPr lang="en-US" sz="2000" dirty="0"/>
              <a:t> </a:t>
            </a:r>
            <a:r>
              <a:rPr lang="en-US" sz="2000" dirty="0" err="1"/>
              <a:t>cho</a:t>
            </a:r>
            <a:r>
              <a:rPr lang="en-US" sz="2000" dirty="0"/>
              <a:t> </a:t>
            </a:r>
            <a:r>
              <a:rPr lang="en-US" sz="2000" dirty="0" err="1"/>
              <a:t>thấy</a:t>
            </a:r>
            <a:r>
              <a:rPr lang="en-US" sz="2000" dirty="0"/>
              <a:t> ý </a:t>
            </a:r>
            <a:r>
              <a:rPr lang="en-US" sz="2000" dirty="0" err="1"/>
              <a:t>thức</a:t>
            </a:r>
            <a:r>
              <a:rPr lang="en-US" sz="2000" dirty="0"/>
              <a:t> </a:t>
            </a:r>
            <a:r>
              <a:rPr lang="en-US" sz="2000" dirty="0" err="1"/>
              <a:t>của</a:t>
            </a:r>
            <a:r>
              <a:rPr lang="en-US" sz="2000" dirty="0"/>
              <a:t> </a:t>
            </a:r>
            <a:r>
              <a:rPr lang="en-US" sz="2000" dirty="0" err="1"/>
              <a:t>nhiều</a:t>
            </a:r>
            <a:r>
              <a:rPr lang="en-US" sz="2000" dirty="0"/>
              <a:t> </a:t>
            </a:r>
            <a:r>
              <a:rPr lang="en-US" sz="2000" dirty="0" err="1"/>
              <a:t>người</a:t>
            </a:r>
            <a:r>
              <a:rPr lang="en-US" sz="2000" dirty="0"/>
              <a:t> </a:t>
            </a:r>
            <a:r>
              <a:rPr lang="en-US" sz="2000" dirty="0" err="1"/>
              <a:t>tham</a:t>
            </a:r>
            <a:r>
              <a:rPr lang="en-US" sz="2000" dirty="0"/>
              <a:t> </a:t>
            </a:r>
            <a:r>
              <a:rPr lang="en-US" sz="2000" dirty="0" err="1"/>
              <a:t>gia</a:t>
            </a:r>
            <a:r>
              <a:rPr lang="en-US" sz="2000" dirty="0"/>
              <a:t> </a:t>
            </a:r>
            <a:r>
              <a:rPr lang="en-US" sz="2000" dirty="0" err="1"/>
              <a:t>giao</a:t>
            </a:r>
            <a:r>
              <a:rPr lang="en-US" sz="2000" dirty="0"/>
              <a:t> </a:t>
            </a:r>
            <a:r>
              <a:rPr lang="en-US" sz="2000" dirty="0" err="1"/>
              <a:t>thông</a:t>
            </a:r>
            <a:r>
              <a:rPr lang="en-US" sz="2000" dirty="0"/>
              <a:t> </a:t>
            </a:r>
            <a:r>
              <a:rPr lang="en-US" sz="2000" dirty="0" err="1"/>
              <a:t>rất</a:t>
            </a:r>
            <a:r>
              <a:rPr lang="en-US" sz="2000" dirty="0"/>
              <a:t> </a:t>
            </a:r>
            <a:r>
              <a:rPr lang="en-US" sz="2000" dirty="0" err="1"/>
              <a:t>kém</a:t>
            </a:r>
            <a:r>
              <a:rPr lang="en-US" sz="2000" dirty="0"/>
              <a:t>. </a:t>
            </a:r>
            <a:r>
              <a:rPr lang="en-US" sz="2000" dirty="0" err="1"/>
              <a:t>Tỷ</a:t>
            </a:r>
            <a:r>
              <a:rPr lang="en-US" sz="2000" dirty="0"/>
              <a:t> </a:t>
            </a:r>
            <a:r>
              <a:rPr lang="en-US" sz="2000" dirty="0" err="1"/>
              <a:t>lệ</a:t>
            </a:r>
            <a:r>
              <a:rPr lang="en-US" sz="2000" dirty="0"/>
              <a:t> </a:t>
            </a:r>
            <a:r>
              <a:rPr lang="en-US" sz="2000" dirty="0" err="1"/>
              <a:t>đáng</a:t>
            </a:r>
            <a:r>
              <a:rPr lang="en-US" sz="2000" dirty="0"/>
              <a:t> </a:t>
            </a:r>
            <a:r>
              <a:rPr lang="en-US" sz="2000" dirty="0" err="1"/>
              <a:t>xấu</a:t>
            </a:r>
            <a:r>
              <a:rPr lang="en-US" sz="2000" dirty="0"/>
              <a:t> </a:t>
            </a:r>
            <a:r>
              <a:rPr lang="en-US" sz="2000" dirty="0" err="1"/>
              <a:t>hổ</a:t>
            </a:r>
            <a:r>
              <a:rPr lang="en-US" sz="2000" dirty="0"/>
              <a:t> </a:t>
            </a:r>
            <a:r>
              <a:rPr lang="en-US" sz="2000" dirty="0" err="1"/>
              <a:t>này</a:t>
            </a:r>
            <a:r>
              <a:rPr lang="en-US" sz="2000" dirty="0"/>
              <a:t> </a:t>
            </a:r>
            <a:r>
              <a:rPr lang="en-US" sz="2000" dirty="0" err="1"/>
              <a:t>cho</a:t>
            </a:r>
            <a:r>
              <a:rPr lang="en-US" sz="2000" dirty="0"/>
              <a:t> </a:t>
            </a:r>
            <a:r>
              <a:rPr lang="en-US" sz="2000" dirty="0" err="1"/>
              <a:t>thấy</a:t>
            </a:r>
            <a:r>
              <a:rPr lang="en-US" sz="2000" dirty="0"/>
              <a:t>, </a:t>
            </a:r>
            <a:r>
              <a:rPr lang="en-US" sz="2000" dirty="0" err="1"/>
              <a:t>đã</a:t>
            </a:r>
            <a:r>
              <a:rPr lang="en-US" sz="2000" dirty="0"/>
              <a:t> </a:t>
            </a:r>
            <a:r>
              <a:rPr lang="en-US" sz="2000" dirty="0" err="1"/>
              <a:t>đến</a:t>
            </a:r>
            <a:r>
              <a:rPr lang="en-US" sz="2000" dirty="0"/>
              <a:t> </a:t>
            </a:r>
            <a:r>
              <a:rPr lang="en-US" sz="2000" dirty="0" err="1"/>
              <a:t>lúc</a:t>
            </a:r>
            <a:r>
              <a:rPr lang="en-US" sz="2000" dirty="0"/>
              <a:t> </a:t>
            </a:r>
            <a:r>
              <a:rPr lang="en-US" sz="2000" dirty="0" err="1"/>
              <a:t>cần</a:t>
            </a:r>
            <a:r>
              <a:rPr lang="en-US" sz="2000" dirty="0"/>
              <a:t> </a:t>
            </a:r>
            <a:r>
              <a:rPr lang="en-US" sz="2000" dirty="0" err="1"/>
              <a:t>cả</a:t>
            </a:r>
            <a:r>
              <a:rPr lang="en-US" sz="2000" dirty="0"/>
              <a:t> </a:t>
            </a:r>
            <a:r>
              <a:rPr lang="en-US" sz="2000" dirty="0" err="1"/>
              <a:t>hệ</a:t>
            </a:r>
            <a:r>
              <a:rPr lang="en-US" sz="2000" dirty="0"/>
              <a:t> </a:t>
            </a:r>
            <a:r>
              <a:rPr lang="en-US" sz="2000" dirty="0" err="1"/>
              <a:t>thống</a:t>
            </a:r>
            <a:r>
              <a:rPr lang="en-US" sz="2000" dirty="0"/>
              <a:t> </a:t>
            </a:r>
            <a:r>
              <a:rPr lang="en-US" sz="2000" dirty="0" err="1"/>
              <a:t>chính</a:t>
            </a:r>
            <a:r>
              <a:rPr lang="en-US" sz="2000" dirty="0"/>
              <a:t> </a:t>
            </a:r>
            <a:r>
              <a:rPr lang="en-US" sz="2000" dirty="0" err="1"/>
              <a:t>trị</a:t>
            </a:r>
            <a:r>
              <a:rPr lang="en-US" sz="2000" dirty="0"/>
              <a:t> </a:t>
            </a:r>
            <a:r>
              <a:rPr lang="en-US" sz="2000" dirty="0" err="1"/>
              <a:t>vào</a:t>
            </a:r>
            <a:r>
              <a:rPr lang="en-US" sz="2000" dirty="0"/>
              <a:t> </a:t>
            </a:r>
            <a:r>
              <a:rPr lang="en-US" sz="2000" dirty="0" err="1"/>
              <a:t>cuộc</a:t>
            </a:r>
            <a:r>
              <a:rPr lang="en-US" sz="2000" dirty="0"/>
              <a:t>, </a:t>
            </a:r>
            <a:r>
              <a:rPr lang="en-US" sz="2000" dirty="0" err="1"/>
              <a:t>nhằm</a:t>
            </a:r>
            <a:r>
              <a:rPr lang="en-US" sz="2000" dirty="0"/>
              <a:t> </a:t>
            </a:r>
            <a:r>
              <a:rPr lang="en-US" sz="2000" dirty="0" err="1"/>
              <a:t>từng</a:t>
            </a:r>
            <a:r>
              <a:rPr lang="en-US" sz="2000" dirty="0"/>
              <a:t> </a:t>
            </a:r>
            <a:r>
              <a:rPr lang="en-US" sz="2000" dirty="0" err="1"/>
              <a:t>bước</a:t>
            </a:r>
            <a:r>
              <a:rPr lang="en-US" sz="2000" dirty="0"/>
              <a:t> </a:t>
            </a:r>
            <a:r>
              <a:rPr lang="en-US" sz="2000" dirty="0" err="1"/>
              <a:t>nâng</a:t>
            </a:r>
            <a:r>
              <a:rPr lang="en-US" sz="2000" dirty="0"/>
              <a:t> </a:t>
            </a:r>
            <a:r>
              <a:rPr lang="en-US" sz="2000" dirty="0" err="1"/>
              <a:t>cao</a:t>
            </a:r>
            <a:r>
              <a:rPr lang="en-US" sz="2000" dirty="0"/>
              <a:t> ý </a:t>
            </a:r>
            <a:r>
              <a:rPr lang="en-US" sz="2000" dirty="0" err="1"/>
              <a:t>thức</a:t>
            </a:r>
            <a:r>
              <a:rPr lang="en-US" sz="2000" dirty="0"/>
              <a:t> </a:t>
            </a:r>
            <a:r>
              <a:rPr lang="en-US" sz="2000" dirty="0" err="1"/>
              <a:t>của</a:t>
            </a:r>
            <a:r>
              <a:rPr lang="en-US" sz="2000" dirty="0"/>
              <a:t> </a:t>
            </a:r>
            <a:r>
              <a:rPr lang="en-US" sz="2000" dirty="0" err="1"/>
              <a:t>người</a:t>
            </a:r>
            <a:r>
              <a:rPr lang="en-US" sz="2000" dirty="0"/>
              <a:t> </a:t>
            </a:r>
            <a:r>
              <a:rPr lang="en-US" sz="2000" dirty="0" err="1"/>
              <a:t>dân</a:t>
            </a:r>
            <a:r>
              <a:rPr lang="en-US" sz="2000" dirty="0"/>
              <a:t>.</a:t>
            </a:r>
          </a:p>
          <a:p>
            <a:r>
              <a:rPr lang="en-US" sz="2000" dirty="0" err="1"/>
              <a:t>Hiện</a:t>
            </a:r>
            <a:r>
              <a:rPr lang="en-US" sz="2000" dirty="0"/>
              <a:t> nay, </a:t>
            </a:r>
            <a:r>
              <a:rPr lang="en-US" sz="2000" dirty="0" err="1"/>
              <a:t>một</a:t>
            </a:r>
            <a:r>
              <a:rPr lang="en-US" sz="2000" dirty="0"/>
              <a:t> </a:t>
            </a:r>
            <a:r>
              <a:rPr lang="en-US" sz="2000" dirty="0" err="1"/>
              <a:t>bộ</a:t>
            </a:r>
            <a:r>
              <a:rPr lang="en-US" sz="2000" dirty="0"/>
              <a:t> </a:t>
            </a:r>
            <a:r>
              <a:rPr lang="en-US" sz="2000" dirty="0" err="1"/>
              <a:t>phận</a:t>
            </a:r>
            <a:r>
              <a:rPr lang="en-US" sz="2000" dirty="0"/>
              <a:t> </a:t>
            </a:r>
            <a:r>
              <a:rPr lang="en-US" sz="2000" dirty="0" err="1"/>
              <a:t>không</a:t>
            </a:r>
            <a:r>
              <a:rPr lang="en-US" sz="2000" dirty="0"/>
              <a:t> </a:t>
            </a:r>
            <a:r>
              <a:rPr lang="en-US" sz="2000" dirty="0" err="1"/>
              <a:t>nhỏ</a:t>
            </a:r>
            <a:r>
              <a:rPr lang="en-US" sz="2000" dirty="0"/>
              <a:t> </a:t>
            </a:r>
            <a:r>
              <a:rPr lang="en-US" sz="2000" dirty="0" err="1"/>
              <a:t>người</a:t>
            </a:r>
            <a:r>
              <a:rPr lang="en-US" sz="2000" dirty="0"/>
              <a:t> </a:t>
            </a:r>
            <a:r>
              <a:rPr lang="en-US" sz="2000" dirty="0" err="1"/>
              <a:t>tham</a:t>
            </a:r>
            <a:r>
              <a:rPr lang="en-US" sz="2000" dirty="0"/>
              <a:t> </a:t>
            </a:r>
            <a:r>
              <a:rPr lang="en-US" sz="2000" dirty="0" err="1"/>
              <a:t>gia</a:t>
            </a:r>
            <a:r>
              <a:rPr lang="en-US" sz="2000" dirty="0"/>
              <a:t> </a:t>
            </a:r>
            <a:r>
              <a:rPr lang="en-US" sz="2000" dirty="0" err="1"/>
              <a:t>giao</a:t>
            </a:r>
            <a:r>
              <a:rPr lang="en-US" sz="2000" dirty="0"/>
              <a:t> </a:t>
            </a:r>
            <a:r>
              <a:rPr lang="en-US" sz="2000" dirty="0" err="1"/>
              <a:t>thông</a:t>
            </a:r>
            <a:r>
              <a:rPr lang="en-US" sz="2000" dirty="0"/>
              <a:t> </a:t>
            </a:r>
            <a:r>
              <a:rPr lang="en-US" sz="2000" dirty="0" err="1"/>
              <a:t>chỉ</a:t>
            </a:r>
            <a:r>
              <a:rPr lang="en-US" sz="2000" dirty="0"/>
              <a:t> </a:t>
            </a:r>
            <a:r>
              <a:rPr lang="en-US" sz="2000" dirty="0" err="1"/>
              <a:t>có</a:t>
            </a:r>
            <a:r>
              <a:rPr lang="en-US" sz="2000" dirty="0"/>
              <a:t> ý </a:t>
            </a:r>
            <a:r>
              <a:rPr lang="en-US" sz="2000" dirty="0" err="1"/>
              <a:t>thức</a:t>
            </a:r>
            <a:r>
              <a:rPr lang="en-US" sz="2000" dirty="0"/>
              <a:t> </a:t>
            </a:r>
            <a:r>
              <a:rPr lang="en-US" sz="2000" dirty="0" err="1"/>
              <a:t>chấp</a:t>
            </a:r>
            <a:r>
              <a:rPr lang="en-US" sz="2000" dirty="0"/>
              <a:t> </a:t>
            </a:r>
            <a:r>
              <a:rPr lang="en-US" sz="2000" dirty="0" err="1"/>
              <a:t>hành</a:t>
            </a:r>
            <a:r>
              <a:rPr lang="en-US" sz="2000" dirty="0"/>
              <a:t> </a:t>
            </a:r>
            <a:r>
              <a:rPr lang="en-US" sz="2000" dirty="0" err="1"/>
              <a:t>khi</a:t>
            </a:r>
            <a:r>
              <a:rPr lang="en-US" sz="2000" dirty="0"/>
              <a:t> </a:t>
            </a:r>
            <a:r>
              <a:rPr lang="en-US" sz="2000" dirty="0" err="1"/>
              <a:t>thấy</a:t>
            </a:r>
            <a:r>
              <a:rPr lang="en-US" sz="2000" dirty="0"/>
              <a:t> </a:t>
            </a:r>
            <a:r>
              <a:rPr lang="en-US" sz="2000" dirty="0" err="1"/>
              <a:t>cảnh</a:t>
            </a:r>
            <a:r>
              <a:rPr lang="en-US" sz="2000" dirty="0"/>
              <a:t> </a:t>
            </a:r>
            <a:r>
              <a:rPr lang="en-US" sz="2000" dirty="0" err="1"/>
              <a:t>sát</a:t>
            </a:r>
            <a:r>
              <a:rPr lang="en-US" sz="2000" dirty="0"/>
              <a:t> </a:t>
            </a:r>
            <a:r>
              <a:rPr lang="en-US" sz="2000" dirty="0" err="1"/>
              <a:t>giao</a:t>
            </a:r>
            <a:r>
              <a:rPr lang="en-US" sz="2000" dirty="0"/>
              <a:t> </a:t>
            </a:r>
            <a:r>
              <a:rPr lang="en-US" sz="2000" dirty="0" err="1"/>
              <a:t>thông</a:t>
            </a:r>
            <a:r>
              <a:rPr lang="en-US" sz="2000" dirty="0"/>
              <a:t>. </a:t>
            </a:r>
            <a:r>
              <a:rPr lang="en-US" sz="2000" dirty="0" err="1"/>
              <a:t>Còn</a:t>
            </a:r>
            <a:r>
              <a:rPr lang="en-US" sz="2000" dirty="0"/>
              <a:t> </a:t>
            </a:r>
            <a:r>
              <a:rPr lang="en-US" sz="2000" dirty="0" err="1"/>
              <a:t>không</a:t>
            </a:r>
            <a:r>
              <a:rPr lang="en-US" sz="2000" dirty="0"/>
              <a:t>, </a:t>
            </a:r>
            <a:r>
              <a:rPr lang="en-US" sz="2000" dirty="0" err="1"/>
              <a:t>họ</a:t>
            </a:r>
            <a:r>
              <a:rPr lang="en-US" sz="2000" dirty="0"/>
              <a:t> </a:t>
            </a:r>
            <a:r>
              <a:rPr lang="en-US" sz="2000" dirty="0" err="1"/>
              <a:t>sẵn</a:t>
            </a:r>
            <a:r>
              <a:rPr lang="en-US" sz="2000" dirty="0"/>
              <a:t> </a:t>
            </a:r>
            <a:r>
              <a:rPr lang="en-US" sz="2000" dirty="0" err="1"/>
              <a:t>sàng</a:t>
            </a:r>
            <a:r>
              <a:rPr lang="en-US" sz="2000" dirty="0"/>
              <a:t> </a:t>
            </a:r>
            <a:r>
              <a:rPr lang="en-US" sz="2000" dirty="0" err="1"/>
              <a:t>phóng</a:t>
            </a:r>
            <a:r>
              <a:rPr lang="en-US" sz="2000" dirty="0"/>
              <a:t> </a:t>
            </a:r>
            <a:r>
              <a:rPr lang="en-US" sz="2000" dirty="0" err="1"/>
              <a:t>nhanh</a:t>
            </a:r>
            <a:r>
              <a:rPr lang="en-US" sz="2000" dirty="0"/>
              <a:t> </a:t>
            </a:r>
            <a:r>
              <a:rPr lang="en-US" sz="2000" dirty="0" err="1"/>
              <a:t>vượt</a:t>
            </a:r>
            <a:r>
              <a:rPr lang="en-US" sz="2000" dirty="0"/>
              <a:t> </a:t>
            </a:r>
            <a:r>
              <a:rPr lang="en-US" sz="2000" dirty="0" err="1"/>
              <a:t>đèn</a:t>
            </a:r>
            <a:r>
              <a:rPr lang="en-US" sz="2000" dirty="0"/>
              <a:t> </a:t>
            </a:r>
            <a:r>
              <a:rPr lang="en-US" sz="2000" dirty="0" err="1"/>
              <a:t>đỏ</a:t>
            </a:r>
            <a:r>
              <a:rPr lang="en-US" sz="2000" dirty="0"/>
              <a:t>, </a:t>
            </a:r>
            <a:r>
              <a:rPr lang="en-US" sz="2000" dirty="0" err="1"/>
              <a:t>treo</a:t>
            </a:r>
            <a:r>
              <a:rPr lang="en-US" sz="2000" dirty="0"/>
              <a:t> </a:t>
            </a:r>
            <a:r>
              <a:rPr lang="en-US" sz="2000" dirty="0" err="1"/>
              <a:t>mũ</a:t>
            </a:r>
            <a:r>
              <a:rPr lang="en-US" sz="2000" dirty="0"/>
              <a:t> </a:t>
            </a:r>
            <a:r>
              <a:rPr lang="en-US" sz="2000" dirty="0" err="1"/>
              <a:t>bảo</a:t>
            </a:r>
            <a:r>
              <a:rPr lang="en-US" sz="2000" dirty="0"/>
              <a:t> </a:t>
            </a:r>
            <a:r>
              <a:rPr lang="en-US" sz="2000" dirty="0" err="1"/>
              <a:t>hiểm</a:t>
            </a:r>
            <a:r>
              <a:rPr lang="en-US" sz="2000" dirty="0"/>
              <a:t>, </a:t>
            </a:r>
            <a:r>
              <a:rPr lang="en-US" sz="2000" dirty="0" err="1"/>
              <a:t>dàn</a:t>
            </a:r>
            <a:r>
              <a:rPr lang="en-US" sz="2000" dirty="0"/>
              <a:t> </a:t>
            </a:r>
            <a:r>
              <a:rPr lang="en-US" sz="2000" dirty="0" err="1"/>
              <a:t>hàng</a:t>
            </a:r>
            <a:r>
              <a:rPr lang="en-US" sz="2000" dirty="0"/>
              <a:t> </a:t>
            </a:r>
            <a:r>
              <a:rPr lang="en-US" sz="2000" dirty="0" err="1"/>
              <a:t>ngang</a:t>
            </a:r>
            <a:r>
              <a:rPr lang="en-US" sz="2000" dirty="0"/>
              <a:t> </a:t>
            </a:r>
            <a:r>
              <a:rPr lang="en-US" sz="2000" dirty="0" err="1"/>
              <a:t>trên</a:t>
            </a:r>
            <a:r>
              <a:rPr lang="en-US" sz="2000" dirty="0"/>
              <a:t> </a:t>
            </a:r>
            <a:r>
              <a:rPr lang="en-US" sz="2000" dirty="0" err="1"/>
              <a:t>đường</a:t>
            </a:r>
            <a:r>
              <a:rPr lang="en-US" sz="2000" dirty="0"/>
              <a:t>, </a:t>
            </a:r>
            <a:r>
              <a:rPr lang="en-US" sz="2000" dirty="0" err="1"/>
              <a:t>uống</a:t>
            </a:r>
            <a:r>
              <a:rPr lang="en-US" sz="2000" dirty="0"/>
              <a:t> </a:t>
            </a:r>
            <a:r>
              <a:rPr lang="en-US" sz="2000" dirty="0" err="1"/>
              <a:t>rượu</a:t>
            </a:r>
            <a:r>
              <a:rPr lang="en-US" sz="2000" dirty="0"/>
              <a:t> </a:t>
            </a:r>
            <a:r>
              <a:rPr lang="en-US" sz="2000" dirty="0" err="1"/>
              <a:t>bia</a:t>
            </a:r>
            <a:r>
              <a:rPr lang="en-US" sz="2000" dirty="0"/>
              <a:t> say </a:t>
            </a:r>
            <a:r>
              <a:rPr lang="en-US" sz="2000" dirty="0" err="1"/>
              <a:t>xỉn</a:t>
            </a:r>
            <a:r>
              <a:rPr lang="en-US" sz="2000" dirty="0"/>
              <a:t> </a:t>
            </a:r>
            <a:r>
              <a:rPr lang="en-US" sz="2000" dirty="0" err="1"/>
              <a:t>vẫn</a:t>
            </a:r>
            <a:r>
              <a:rPr lang="en-US" sz="2000" dirty="0"/>
              <a:t> </a:t>
            </a:r>
            <a:r>
              <a:rPr lang="en-US" sz="2000" dirty="0" err="1"/>
              <a:t>tham</a:t>
            </a:r>
            <a:r>
              <a:rPr lang="en-US" sz="2000" dirty="0"/>
              <a:t> </a:t>
            </a:r>
            <a:r>
              <a:rPr lang="en-US" sz="2000" dirty="0" err="1"/>
              <a:t>gia</a:t>
            </a:r>
            <a:r>
              <a:rPr lang="en-US" sz="2000" dirty="0"/>
              <a:t> </a:t>
            </a:r>
            <a:r>
              <a:rPr lang="en-US" sz="2000" dirty="0" err="1"/>
              <a:t>giao</a:t>
            </a:r>
            <a:r>
              <a:rPr lang="en-US" sz="2000" dirty="0"/>
              <a:t> </a:t>
            </a:r>
            <a:r>
              <a:rPr lang="en-US" sz="2000" dirty="0" err="1"/>
              <a:t>thông</a:t>
            </a:r>
            <a:r>
              <a:rPr lang="en-US" sz="2000" dirty="0"/>
              <a:t>.</a:t>
            </a:r>
          </a:p>
        </p:txBody>
      </p:sp>
    </p:spTree>
    <p:extLst>
      <p:ext uri="{BB962C8B-B14F-4D97-AF65-F5344CB8AC3E}">
        <p14:creationId xmlns:p14="http://schemas.microsoft.com/office/powerpoint/2010/main" val="98206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181099" y="1837426"/>
            <a:ext cx="5686425" cy="467629"/>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b="1" i="1" dirty="0">
                <a:solidFill>
                  <a:srgbClr val="000000"/>
                </a:solidFill>
                <a:effectLst/>
                <a:ea typeface="Malgun Gothic" panose="020B0503020000020004" pitchFamily="34" charset="-127"/>
              </a:rPr>
              <a:t>2.1.1. Người tham gia giao thông</a:t>
            </a:r>
            <a:endParaRPr lang="en-US" sz="2400" b="1" dirty="0">
              <a:effectLst/>
              <a:ea typeface="Calibri" panose="020F0502020204030204" pitchFamily="34" charset="0"/>
            </a:endParaRPr>
          </a:p>
        </p:txBody>
      </p:sp>
      <p:sp>
        <p:nvSpPr>
          <p:cNvPr id="8" name="TextBox 7">
            <a:extLst>
              <a:ext uri="{FF2B5EF4-FFF2-40B4-BE49-F238E27FC236}">
                <a16:creationId xmlns:a16="http://schemas.microsoft.com/office/drawing/2014/main" xmlns="" id="{9BC54ACF-5C9F-4DBA-8E7D-42CCB40E9D8E}"/>
              </a:ext>
            </a:extLst>
          </p:cNvPr>
          <p:cNvSpPr txBox="1"/>
          <p:nvPr/>
        </p:nvSpPr>
        <p:spPr>
          <a:xfrm>
            <a:off x="1109662" y="2193389"/>
            <a:ext cx="9972675" cy="86517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en-US" dirty="0">
                <a:solidFill>
                  <a:srgbClr val="0000FF"/>
                </a:solidFill>
              </a:rPr>
              <a:t>T</a:t>
            </a:r>
            <a:r>
              <a:rPr lang="vi-VN" dirty="0">
                <a:solidFill>
                  <a:srgbClr val="0000FF"/>
                </a:solidFill>
              </a:rPr>
              <a:t>ại sao </a:t>
            </a:r>
            <a:r>
              <a:rPr lang="en-US" dirty="0">
                <a:solidFill>
                  <a:srgbClr val="0000FF"/>
                </a:solidFill>
              </a:rPr>
              <a:t>ý </a:t>
            </a:r>
            <a:r>
              <a:rPr lang="en-US" dirty="0" err="1">
                <a:solidFill>
                  <a:srgbClr val="0000FF"/>
                </a:solidFill>
              </a:rPr>
              <a:t>thức</a:t>
            </a:r>
            <a:r>
              <a:rPr lang="en-US" dirty="0">
                <a:solidFill>
                  <a:srgbClr val="0000FF"/>
                </a:solidFill>
              </a:rPr>
              <a:t> </a:t>
            </a:r>
            <a:r>
              <a:rPr lang="en-US" dirty="0" err="1">
                <a:solidFill>
                  <a:srgbClr val="0000FF"/>
                </a:solidFill>
              </a:rPr>
              <a:t>tự</a:t>
            </a:r>
            <a:r>
              <a:rPr lang="en-US" dirty="0">
                <a:solidFill>
                  <a:srgbClr val="0000FF"/>
                </a:solidFill>
              </a:rPr>
              <a:t> </a:t>
            </a:r>
            <a:r>
              <a:rPr lang="en-US" dirty="0" err="1">
                <a:solidFill>
                  <a:srgbClr val="0000FF"/>
                </a:solidFill>
              </a:rPr>
              <a:t>giác</a:t>
            </a:r>
            <a:r>
              <a:rPr lang="en-US" dirty="0">
                <a:solidFill>
                  <a:srgbClr val="0000FF"/>
                </a:solidFill>
              </a:rPr>
              <a:t> </a:t>
            </a:r>
            <a:r>
              <a:rPr lang="en-US" dirty="0" err="1">
                <a:solidFill>
                  <a:srgbClr val="0000FF"/>
                </a:solidFill>
              </a:rPr>
              <a:t>chấp</a:t>
            </a:r>
            <a:r>
              <a:rPr lang="en-US" dirty="0">
                <a:solidFill>
                  <a:srgbClr val="0000FF"/>
                </a:solidFill>
              </a:rPr>
              <a:t> </a:t>
            </a:r>
            <a:r>
              <a:rPr lang="en-US" dirty="0" err="1">
                <a:solidFill>
                  <a:srgbClr val="0000FF"/>
                </a:solidFill>
              </a:rPr>
              <a:t>hành</a:t>
            </a:r>
            <a:r>
              <a:rPr lang="en-US" dirty="0">
                <a:solidFill>
                  <a:srgbClr val="0000FF"/>
                </a:solidFill>
              </a:rPr>
              <a:t> </a:t>
            </a:r>
            <a:r>
              <a:rPr lang="en-US" dirty="0" err="1">
                <a:solidFill>
                  <a:srgbClr val="0000FF"/>
                </a:solidFill>
              </a:rPr>
              <a:t>pháp</a:t>
            </a:r>
            <a:r>
              <a:rPr lang="en-US" dirty="0">
                <a:solidFill>
                  <a:srgbClr val="0000FF"/>
                </a:solidFill>
              </a:rPr>
              <a:t> </a:t>
            </a:r>
            <a:r>
              <a:rPr lang="en-US" dirty="0" err="1">
                <a:solidFill>
                  <a:srgbClr val="0000FF"/>
                </a:solidFill>
              </a:rPr>
              <a:t>luật</a:t>
            </a:r>
            <a:r>
              <a:rPr lang="en-US" dirty="0">
                <a:solidFill>
                  <a:srgbClr val="0000FF"/>
                </a:solidFill>
              </a:rPr>
              <a:t> </a:t>
            </a:r>
            <a:r>
              <a:rPr lang="en-US" dirty="0" err="1">
                <a:solidFill>
                  <a:srgbClr val="0000FF"/>
                </a:solidFill>
              </a:rPr>
              <a:t>về</a:t>
            </a:r>
            <a:r>
              <a:rPr lang="en-US" dirty="0">
                <a:solidFill>
                  <a:srgbClr val="0000FF"/>
                </a:solidFill>
              </a:rPr>
              <a:t> </a:t>
            </a:r>
            <a:r>
              <a:rPr lang="en-US" dirty="0" err="1">
                <a:solidFill>
                  <a:srgbClr val="0000FF"/>
                </a:solidFill>
              </a:rPr>
              <a:t>trật</a:t>
            </a:r>
            <a:r>
              <a:rPr lang="en-US" dirty="0">
                <a:solidFill>
                  <a:srgbClr val="0000FF"/>
                </a:solidFill>
              </a:rPr>
              <a:t> </a:t>
            </a:r>
            <a:r>
              <a:rPr lang="en-US" dirty="0" err="1">
                <a:solidFill>
                  <a:srgbClr val="0000FF"/>
                </a:solidFill>
              </a:rPr>
              <a:t>tự</a:t>
            </a:r>
            <a:r>
              <a:rPr lang="en-US" dirty="0">
                <a:solidFill>
                  <a:srgbClr val="0000FF"/>
                </a:solidFill>
              </a:rPr>
              <a:t> an </a:t>
            </a:r>
            <a:r>
              <a:rPr lang="en-US" dirty="0" err="1">
                <a:solidFill>
                  <a:srgbClr val="0000FF"/>
                </a:solidFill>
              </a:rPr>
              <a:t>toàn</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của</a:t>
            </a:r>
            <a:r>
              <a:rPr lang="en-US" dirty="0">
                <a:solidFill>
                  <a:srgbClr val="0000FF"/>
                </a:solidFill>
              </a:rPr>
              <a:t> </a:t>
            </a:r>
            <a:r>
              <a:rPr lang="en-US" dirty="0" err="1">
                <a:solidFill>
                  <a:srgbClr val="0000FF"/>
                </a:solidFill>
              </a:rPr>
              <a:t>một</a:t>
            </a:r>
            <a:r>
              <a:rPr lang="en-US" dirty="0">
                <a:solidFill>
                  <a:srgbClr val="0000FF"/>
                </a:solidFill>
              </a:rPr>
              <a:t> </a:t>
            </a:r>
            <a:r>
              <a:rPr lang="en-US" dirty="0" err="1">
                <a:solidFill>
                  <a:srgbClr val="0000FF"/>
                </a:solidFill>
              </a:rPr>
              <a:t>bộ</a:t>
            </a:r>
            <a:r>
              <a:rPr lang="en-US" dirty="0">
                <a:solidFill>
                  <a:srgbClr val="0000FF"/>
                </a:solidFill>
              </a:rPr>
              <a:t> </a:t>
            </a:r>
            <a:r>
              <a:rPr lang="en-US" dirty="0" err="1">
                <a:solidFill>
                  <a:srgbClr val="0000FF"/>
                </a:solidFill>
              </a:rPr>
              <a:t>phận</a:t>
            </a:r>
            <a:r>
              <a:rPr lang="en-US" dirty="0">
                <a:solidFill>
                  <a:srgbClr val="0000FF"/>
                </a:solidFill>
              </a:rPr>
              <a:t> </a:t>
            </a:r>
            <a:r>
              <a:rPr lang="en-US" dirty="0" err="1">
                <a:solidFill>
                  <a:srgbClr val="0000FF"/>
                </a:solidFill>
              </a:rPr>
              <a:t>người</a:t>
            </a:r>
            <a:r>
              <a:rPr lang="en-US" dirty="0">
                <a:solidFill>
                  <a:srgbClr val="0000FF"/>
                </a:solidFill>
              </a:rPr>
              <a:t> </a:t>
            </a:r>
            <a:r>
              <a:rPr lang="en-US" dirty="0" err="1">
                <a:solidFill>
                  <a:srgbClr val="0000FF"/>
                </a:solidFill>
              </a:rPr>
              <a:t>tham</a:t>
            </a:r>
            <a:r>
              <a:rPr lang="en-US" dirty="0">
                <a:solidFill>
                  <a:srgbClr val="0000FF"/>
                </a:solidFill>
              </a:rPr>
              <a:t> </a:t>
            </a:r>
            <a:r>
              <a:rPr lang="en-US" dirty="0" err="1">
                <a:solidFill>
                  <a:srgbClr val="0000FF"/>
                </a:solidFill>
              </a:rPr>
              <a:t>gia</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còn</a:t>
            </a:r>
            <a:r>
              <a:rPr lang="en-US" dirty="0">
                <a:solidFill>
                  <a:srgbClr val="0000FF"/>
                </a:solidFill>
              </a:rPr>
              <a:t> </a:t>
            </a:r>
            <a:r>
              <a:rPr lang="en-US" dirty="0" err="1">
                <a:solidFill>
                  <a:srgbClr val="0000FF"/>
                </a:solidFill>
              </a:rPr>
              <a:t>nhiều</a:t>
            </a:r>
            <a:r>
              <a:rPr lang="en-US" dirty="0">
                <a:solidFill>
                  <a:srgbClr val="0000FF"/>
                </a:solidFill>
              </a:rPr>
              <a:t> </a:t>
            </a:r>
            <a:r>
              <a:rPr lang="en-US" dirty="0" err="1">
                <a:solidFill>
                  <a:srgbClr val="0000FF"/>
                </a:solidFill>
              </a:rPr>
              <a:t>hạn</a:t>
            </a:r>
            <a:r>
              <a:rPr lang="en-US" dirty="0">
                <a:solidFill>
                  <a:srgbClr val="0000FF"/>
                </a:solidFill>
              </a:rPr>
              <a:t> </a:t>
            </a:r>
            <a:r>
              <a:rPr lang="en-US" dirty="0" err="1">
                <a:solidFill>
                  <a:srgbClr val="0000FF"/>
                </a:solidFill>
              </a:rPr>
              <a:t>chế</a:t>
            </a:r>
            <a:r>
              <a:rPr lang="en-US" dirty="0">
                <a:solidFill>
                  <a:srgbClr val="0000FF"/>
                </a:solidFill>
              </a:rPr>
              <a:t>? </a:t>
            </a:r>
          </a:p>
        </p:txBody>
      </p:sp>
      <p:sp>
        <p:nvSpPr>
          <p:cNvPr id="11" name="Arrow: Right 10">
            <a:extLst>
              <a:ext uri="{FF2B5EF4-FFF2-40B4-BE49-F238E27FC236}">
                <a16:creationId xmlns:a16="http://schemas.microsoft.com/office/drawing/2014/main" xmlns="" id="{A53DE50A-0EB1-413C-971E-7B1473AE00E6}"/>
              </a:ext>
            </a:extLst>
          </p:cNvPr>
          <p:cNvSpPr/>
          <p:nvPr/>
        </p:nvSpPr>
        <p:spPr>
          <a:xfrm>
            <a:off x="921543" y="2947371"/>
            <a:ext cx="4317207" cy="3377229"/>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xmlns="" id="{4B6A1DBB-C38C-4EC8-8A45-0824D4332D8B}"/>
              </a:ext>
            </a:extLst>
          </p:cNvPr>
          <p:cNvSpPr txBox="1"/>
          <p:nvPr/>
        </p:nvSpPr>
        <p:spPr>
          <a:xfrm>
            <a:off x="921543" y="3703774"/>
            <a:ext cx="3745707" cy="1722331"/>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vi-VN" sz="2000" dirty="0"/>
              <a:t>- Nguyên nhân ý thức chấp hành pháp luật về trật tự an toàn giao thông của một bộ phận người tham gia giao thông còn nhiều hạn chế.</a:t>
            </a:r>
            <a:endParaRPr lang="en-US" sz="2000" dirty="0"/>
          </a:p>
        </p:txBody>
      </p:sp>
      <p:sp>
        <p:nvSpPr>
          <p:cNvPr id="4" name="TextBox 3">
            <a:extLst>
              <a:ext uri="{FF2B5EF4-FFF2-40B4-BE49-F238E27FC236}">
                <a16:creationId xmlns:a16="http://schemas.microsoft.com/office/drawing/2014/main" xmlns="" id="{802FCC1E-8B0E-4F77-8C8E-07C9C9DAF1F3}"/>
              </a:ext>
            </a:extLst>
          </p:cNvPr>
          <p:cNvSpPr txBox="1"/>
          <p:nvPr/>
        </p:nvSpPr>
        <p:spPr>
          <a:xfrm>
            <a:off x="5288625" y="3191712"/>
            <a:ext cx="5888826" cy="2746457"/>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FF"/>
                </a:solidFill>
                <a:effectLst/>
                <a:ea typeface="Malgun Gothic" panose="020B0503020000020004" pitchFamily="34" charset="-127"/>
              </a:defRPr>
            </a:lvl1pPr>
          </a:lstStyle>
          <a:p>
            <a:r>
              <a:rPr lang="en-US" sz="1800" dirty="0"/>
              <a:t>+ </a:t>
            </a:r>
            <a:r>
              <a:rPr lang="en-US" sz="1800" dirty="0" err="1"/>
              <a:t>Văn</a:t>
            </a:r>
            <a:r>
              <a:rPr lang="en-US" sz="1800" dirty="0"/>
              <a:t> </a:t>
            </a:r>
            <a:r>
              <a:rPr lang="en-US" sz="1800" dirty="0" err="1"/>
              <a:t>hóa</a:t>
            </a:r>
            <a:r>
              <a:rPr lang="en-US" sz="1800" dirty="0"/>
              <a:t> </a:t>
            </a:r>
            <a:r>
              <a:rPr lang="en-US" sz="1800" dirty="0" err="1"/>
              <a:t>giao</a:t>
            </a:r>
            <a:r>
              <a:rPr lang="en-US" sz="1800" dirty="0"/>
              <a:t> </a:t>
            </a:r>
            <a:r>
              <a:rPr lang="en-US" sz="1800" dirty="0" err="1"/>
              <a:t>thông</a:t>
            </a:r>
            <a:r>
              <a:rPr lang="en-US" sz="1800" dirty="0"/>
              <a:t> là </a:t>
            </a:r>
            <a:r>
              <a:rPr lang="en-US" sz="1800" dirty="0" err="1"/>
              <a:t>bô</a:t>
            </a:r>
            <a:r>
              <a:rPr lang="en-US" sz="1800" dirty="0"/>
              <a:t>̣ </a:t>
            </a:r>
            <a:r>
              <a:rPr lang="en-US" sz="1800" dirty="0" err="1"/>
              <a:t>phận</a:t>
            </a:r>
            <a:r>
              <a:rPr lang="en-US" sz="1800" dirty="0"/>
              <a:t> </a:t>
            </a:r>
            <a:r>
              <a:rPr lang="en-US" sz="1800" dirty="0" err="1"/>
              <a:t>của</a:t>
            </a:r>
            <a:r>
              <a:rPr lang="en-US" sz="1800" dirty="0"/>
              <a:t> </a:t>
            </a:r>
            <a:r>
              <a:rPr lang="en-US" sz="1800" dirty="0" err="1"/>
              <a:t>văn</a:t>
            </a:r>
            <a:r>
              <a:rPr lang="en-US" sz="1800" dirty="0"/>
              <a:t> </a:t>
            </a:r>
            <a:r>
              <a:rPr lang="en-US" sz="1800" dirty="0" err="1"/>
              <a:t>hóa</a:t>
            </a:r>
            <a:r>
              <a:rPr lang="en-US" sz="1800" dirty="0"/>
              <a:t> </a:t>
            </a:r>
            <a:r>
              <a:rPr lang="en-US" sz="1800" dirty="0" err="1"/>
              <a:t>xa</a:t>
            </a:r>
            <a:r>
              <a:rPr lang="en-US" sz="1800" dirty="0"/>
              <a:t>̃ </a:t>
            </a:r>
            <a:r>
              <a:rPr lang="en-US" sz="1800" dirty="0" err="1"/>
              <a:t>hội</a:t>
            </a:r>
            <a:r>
              <a:rPr lang="en-US" sz="1800" dirty="0"/>
              <a:t>, </a:t>
            </a:r>
            <a:r>
              <a:rPr lang="en-US" sz="1800" dirty="0" err="1"/>
              <a:t>trong</a:t>
            </a:r>
            <a:r>
              <a:rPr lang="en-US" sz="1800" dirty="0"/>
              <a:t> </a:t>
            </a:r>
            <a:r>
              <a:rPr lang="en-US" sz="1800" dirty="0" err="1"/>
              <a:t>đo</a:t>
            </a:r>
            <a:r>
              <a:rPr lang="en-US" sz="1800" dirty="0"/>
              <a:t>́ </a:t>
            </a:r>
            <a:r>
              <a:rPr lang="en-US" sz="1800" dirty="0" err="1"/>
              <a:t>văn</a:t>
            </a:r>
            <a:r>
              <a:rPr lang="en-US" sz="1800" dirty="0"/>
              <a:t> </a:t>
            </a:r>
            <a:r>
              <a:rPr lang="en-US" sz="1800" dirty="0" err="1"/>
              <a:t>hóa</a:t>
            </a:r>
            <a:r>
              <a:rPr lang="en-US" sz="1800" dirty="0"/>
              <a:t> </a:t>
            </a:r>
            <a:r>
              <a:rPr lang="en-US" sz="1800" dirty="0" err="1"/>
              <a:t>giao</a:t>
            </a:r>
            <a:r>
              <a:rPr lang="en-US" sz="1800" dirty="0"/>
              <a:t> </a:t>
            </a:r>
            <a:r>
              <a:rPr lang="en-US" sz="1800" dirty="0" err="1"/>
              <a:t>thông</a:t>
            </a:r>
            <a:r>
              <a:rPr lang="en-US" sz="1800" dirty="0"/>
              <a:t> </a:t>
            </a:r>
            <a:r>
              <a:rPr lang="en-US" sz="1800" dirty="0" err="1"/>
              <a:t>của</a:t>
            </a:r>
            <a:r>
              <a:rPr lang="en-US" sz="1800" dirty="0"/>
              <a:t> cá </a:t>
            </a:r>
            <a:r>
              <a:rPr lang="en-US" sz="1800" dirty="0" err="1"/>
              <a:t>nhân</a:t>
            </a:r>
            <a:r>
              <a:rPr lang="en-US" sz="1800" dirty="0"/>
              <a:t> </a:t>
            </a:r>
            <a:r>
              <a:rPr lang="en-US" sz="1800" dirty="0" err="1"/>
              <a:t>được</a:t>
            </a:r>
            <a:r>
              <a:rPr lang="en-US" sz="1800" dirty="0"/>
              <a:t> </a:t>
            </a:r>
            <a:r>
              <a:rPr lang="en-US" sz="1800" dirty="0" err="1"/>
              <a:t>hình</a:t>
            </a:r>
            <a:r>
              <a:rPr lang="en-US" sz="1800" dirty="0"/>
              <a:t> </a:t>
            </a:r>
            <a:r>
              <a:rPr lang="en-US" sz="1800" dirty="0" err="1"/>
              <a:t>thành</a:t>
            </a:r>
            <a:r>
              <a:rPr lang="en-US" sz="1800" dirty="0"/>
              <a:t> </a:t>
            </a:r>
            <a:r>
              <a:rPr lang="en-US" sz="1800" dirty="0" err="1"/>
              <a:t>tư</a:t>
            </a:r>
            <a:r>
              <a:rPr lang="en-US" sz="1800" dirty="0"/>
              <a:t>̀ </a:t>
            </a:r>
            <a:r>
              <a:rPr lang="en-US" sz="1800" dirty="0" err="1"/>
              <a:t>phông</a:t>
            </a:r>
            <a:r>
              <a:rPr lang="en-US" sz="1800" dirty="0"/>
              <a:t> </a:t>
            </a:r>
            <a:r>
              <a:rPr lang="en-US" sz="1800" dirty="0" err="1"/>
              <a:t>văn</a:t>
            </a:r>
            <a:r>
              <a:rPr lang="en-US" sz="1800" dirty="0"/>
              <a:t> </a:t>
            </a:r>
            <a:r>
              <a:rPr lang="en-US" sz="1800" dirty="0" err="1"/>
              <a:t>hóa</a:t>
            </a:r>
            <a:r>
              <a:rPr lang="en-US" sz="1800" dirty="0"/>
              <a:t> </a:t>
            </a:r>
            <a:r>
              <a:rPr lang="en-US" sz="1800" dirty="0" err="1"/>
              <a:t>của</a:t>
            </a:r>
            <a:r>
              <a:rPr lang="en-US" sz="1800" dirty="0"/>
              <a:t> </a:t>
            </a:r>
            <a:r>
              <a:rPr lang="en-US" sz="1800" dirty="0" err="1"/>
              <a:t>chính</a:t>
            </a:r>
            <a:r>
              <a:rPr lang="en-US" sz="1800" dirty="0"/>
              <a:t> con </a:t>
            </a:r>
            <a:r>
              <a:rPr lang="en-US" sz="1800" dirty="0" err="1"/>
              <a:t>người</a:t>
            </a:r>
            <a:r>
              <a:rPr lang="en-US" sz="1800" dirty="0"/>
              <a:t> </a:t>
            </a:r>
            <a:r>
              <a:rPr lang="en-US" sz="1800" dirty="0" err="1"/>
              <a:t>đo</a:t>
            </a:r>
            <a:r>
              <a:rPr lang="en-US" sz="1800" dirty="0"/>
              <a:t>́. Ý </a:t>
            </a:r>
            <a:r>
              <a:rPr lang="en-US" sz="1800" dirty="0" err="1"/>
              <a:t>thức</a:t>
            </a:r>
            <a:r>
              <a:rPr lang="en-US" sz="1800" dirty="0"/>
              <a:t> </a:t>
            </a:r>
            <a:r>
              <a:rPr lang="en-US" sz="1800" dirty="0" err="1"/>
              <a:t>pháp</a:t>
            </a:r>
            <a:r>
              <a:rPr lang="en-US" sz="1800" dirty="0"/>
              <a:t> </a:t>
            </a:r>
            <a:r>
              <a:rPr lang="en-US" sz="1800" dirty="0" err="1"/>
              <a:t>luật</a:t>
            </a:r>
            <a:r>
              <a:rPr lang="en-US" sz="1800" dirty="0"/>
              <a:t> </a:t>
            </a:r>
            <a:r>
              <a:rPr lang="en-US" sz="1800" dirty="0" err="1"/>
              <a:t>về</a:t>
            </a:r>
            <a:r>
              <a:rPr lang="en-US" sz="1800" dirty="0"/>
              <a:t> </a:t>
            </a:r>
            <a:r>
              <a:rPr lang="en-US" sz="1800" dirty="0" err="1"/>
              <a:t>đảm</a:t>
            </a:r>
            <a:r>
              <a:rPr lang="en-US" sz="1800" dirty="0"/>
              <a:t> </a:t>
            </a:r>
            <a:r>
              <a:rPr lang="en-US" sz="1800" dirty="0" err="1"/>
              <a:t>bảo</a:t>
            </a:r>
            <a:r>
              <a:rPr lang="en-US" sz="1800" dirty="0"/>
              <a:t> </a:t>
            </a:r>
            <a:r>
              <a:rPr lang="en-US" sz="1800" dirty="0" err="1"/>
              <a:t>trật</a:t>
            </a:r>
            <a:r>
              <a:rPr lang="en-US" sz="1800" dirty="0"/>
              <a:t> </a:t>
            </a:r>
            <a:r>
              <a:rPr lang="en-US" sz="1800" dirty="0" err="1"/>
              <a:t>tự</a:t>
            </a:r>
            <a:r>
              <a:rPr lang="en-US" sz="1800" dirty="0"/>
              <a:t> an </a:t>
            </a:r>
            <a:r>
              <a:rPr lang="en-US" sz="1800" dirty="0" err="1"/>
              <a:t>toàn</a:t>
            </a:r>
            <a:r>
              <a:rPr lang="en-US" sz="1800" dirty="0"/>
              <a:t> </a:t>
            </a:r>
            <a:r>
              <a:rPr lang="en-US" sz="1800" dirty="0" err="1"/>
              <a:t>giao</a:t>
            </a:r>
            <a:r>
              <a:rPr lang="en-US" sz="1800" dirty="0"/>
              <a:t> </a:t>
            </a:r>
            <a:r>
              <a:rPr lang="en-US" sz="1800" dirty="0" err="1"/>
              <a:t>thông</a:t>
            </a:r>
            <a:r>
              <a:rPr lang="en-US" sz="1800" dirty="0"/>
              <a:t> </a:t>
            </a:r>
            <a:r>
              <a:rPr lang="en-US" sz="1800" dirty="0" err="1"/>
              <a:t>là</a:t>
            </a:r>
            <a:r>
              <a:rPr lang="en-US" sz="1800" dirty="0"/>
              <a:t> </a:t>
            </a:r>
            <a:r>
              <a:rPr lang="en-US" sz="1800" dirty="0" err="1"/>
              <a:t>một</a:t>
            </a:r>
            <a:r>
              <a:rPr lang="en-US" sz="1800" dirty="0"/>
              <a:t> </a:t>
            </a:r>
            <a:r>
              <a:rPr lang="en-US" sz="1800" dirty="0" err="1"/>
              <a:t>phần</a:t>
            </a:r>
            <a:r>
              <a:rPr lang="en-US" sz="1800" dirty="0"/>
              <a:t> </a:t>
            </a:r>
            <a:r>
              <a:rPr lang="en-US" sz="1800" dirty="0" err="1"/>
              <a:t>của</a:t>
            </a:r>
            <a:r>
              <a:rPr lang="en-US" sz="1800" dirty="0"/>
              <a:t> ý </a:t>
            </a:r>
            <a:r>
              <a:rPr lang="en-US" sz="1800" dirty="0" err="1"/>
              <a:t>thức</a:t>
            </a:r>
            <a:r>
              <a:rPr lang="en-US" sz="1800" dirty="0"/>
              <a:t> </a:t>
            </a:r>
            <a:r>
              <a:rPr lang="en-US" sz="1800" dirty="0" err="1"/>
              <a:t>pháp</a:t>
            </a:r>
            <a:r>
              <a:rPr lang="en-US" sz="1800" dirty="0"/>
              <a:t> </a:t>
            </a:r>
            <a:r>
              <a:rPr lang="en-US" sz="1800" dirty="0" err="1"/>
              <a:t>luật</a:t>
            </a:r>
            <a:r>
              <a:rPr lang="en-US" sz="1800" dirty="0"/>
              <a:t>, ý </a:t>
            </a:r>
            <a:r>
              <a:rPr lang="en-US" sz="1800" dirty="0" err="1"/>
              <a:t>thức</a:t>
            </a:r>
            <a:r>
              <a:rPr lang="en-US" sz="1800" dirty="0"/>
              <a:t> </a:t>
            </a:r>
            <a:r>
              <a:rPr lang="en-US" sz="1800" dirty="0" err="1"/>
              <a:t>xã</a:t>
            </a:r>
            <a:r>
              <a:rPr lang="en-US" sz="1800" dirty="0"/>
              <a:t> </a:t>
            </a:r>
            <a:r>
              <a:rPr lang="en-US" sz="1800" dirty="0" err="1"/>
              <a:t>hội</a:t>
            </a:r>
            <a:r>
              <a:rPr lang="en-US" sz="1800" dirty="0"/>
              <a:t>. </a:t>
            </a:r>
            <a:r>
              <a:rPr lang="en-US" sz="1800" dirty="0" err="1"/>
              <a:t>Đánh</a:t>
            </a:r>
            <a:r>
              <a:rPr lang="en-US" sz="1800" dirty="0"/>
              <a:t> </a:t>
            </a:r>
            <a:r>
              <a:rPr lang="en-US" sz="1800" dirty="0" err="1"/>
              <a:t>giá</a:t>
            </a:r>
            <a:r>
              <a:rPr lang="en-US" sz="1800" dirty="0"/>
              <a:t> </a:t>
            </a:r>
            <a:r>
              <a:rPr lang="en-US" sz="1800" dirty="0" err="1"/>
              <a:t>một</a:t>
            </a:r>
            <a:r>
              <a:rPr lang="en-US" sz="1800" dirty="0"/>
              <a:t> </a:t>
            </a:r>
            <a:r>
              <a:rPr lang="en-US" sz="1800" dirty="0" err="1"/>
              <a:t>cách</a:t>
            </a:r>
            <a:r>
              <a:rPr lang="en-US" sz="1800" dirty="0"/>
              <a:t> </a:t>
            </a:r>
            <a:r>
              <a:rPr lang="en-US" sz="1800" dirty="0" err="1"/>
              <a:t>khách</a:t>
            </a:r>
            <a:r>
              <a:rPr lang="en-US" sz="1800" dirty="0"/>
              <a:t> </a:t>
            </a:r>
            <a:r>
              <a:rPr lang="en-US" sz="1800" dirty="0" err="1"/>
              <a:t>quan</a:t>
            </a:r>
            <a:r>
              <a:rPr lang="en-US" sz="1800" dirty="0"/>
              <a:t>, </a:t>
            </a:r>
            <a:r>
              <a:rPr lang="en-US" sz="1800" dirty="0" err="1"/>
              <a:t>chúng</a:t>
            </a:r>
            <a:r>
              <a:rPr lang="en-US" sz="1800" dirty="0"/>
              <a:t> ta </a:t>
            </a:r>
            <a:r>
              <a:rPr lang="en-US" sz="1800" dirty="0" err="1"/>
              <a:t>nhận</a:t>
            </a:r>
            <a:r>
              <a:rPr lang="en-US" sz="1800" dirty="0"/>
              <a:t> </a:t>
            </a:r>
            <a:r>
              <a:rPr lang="en-US" sz="1800" dirty="0" err="1"/>
              <a:t>thấy</a:t>
            </a:r>
            <a:r>
              <a:rPr lang="en-US" sz="1800" dirty="0"/>
              <a:t>, </a:t>
            </a:r>
            <a:r>
              <a:rPr lang="en-US" sz="1800" dirty="0" err="1"/>
              <a:t>một</a:t>
            </a:r>
            <a:r>
              <a:rPr lang="en-US" sz="1800" dirty="0"/>
              <a:t> </a:t>
            </a:r>
            <a:r>
              <a:rPr lang="en-US" sz="1800" dirty="0" err="1"/>
              <a:t>bộ</a:t>
            </a:r>
            <a:r>
              <a:rPr lang="en-US" sz="1800" dirty="0"/>
              <a:t> </a:t>
            </a:r>
            <a:r>
              <a:rPr lang="en-US" sz="1800" dirty="0" err="1"/>
              <a:t>phận</a:t>
            </a:r>
            <a:r>
              <a:rPr lang="en-US" sz="1800" dirty="0"/>
              <a:t> </a:t>
            </a:r>
            <a:r>
              <a:rPr lang="en-US" sz="1800" dirty="0" err="1"/>
              <a:t>không</a:t>
            </a:r>
            <a:r>
              <a:rPr lang="en-US" sz="1800" dirty="0"/>
              <a:t> </a:t>
            </a:r>
            <a:r>
              <a:rPr lang="en-US" sz="1800" dirty="0" err="1"/>
              <a:t>nhỏ</a:t>
            </a:r>
            <a:r>
              <a:rPr lang="en-US" sz="1800" dirty="0"/>
              <a:t> </a:t>
            </a:r>
            <a:r>
              <a:rPr lang="en-US" sz="1800" dirty="0" err="1"/>
              <a:t>người</a:t>
            </a:r>
            <a:r>
              <a:rPr lang="en-US" sz="1800" dirty="0"/>
              <a:t> </a:t>
            </a:r>
            <a:r>
              <a:rPr lang="en-US" sz="1800" dirty="0" err="1"/>
              <a:t>dân</a:t>
            </a:r>
            <a:r>
              <a:rPr lang="en-US" sz="1800" dirty="0"/>
              <a:t> </a:t>
            </a:r>
            <a:r>
              <a:rPr lang="en-US" sz="1800" dirty="0" err="1"/>
              <a:t>có</a:t>
            </a:r>
            <a:r>
              <a:rPr lang="en-US" sz="1800" dirty="0"/>
              <a:t> </a:t>
            </a:r>
            <a:r>
              <a:rPr lang="en-US" sz="1800" dirty="0" err="1"/>
              <a:t>trình</a:t>
            </a:r>
            <a:r>
              <a:rPr lang="en-US" sz="1800" dirty="0"/>
              <a:t> </a:t>
            </a:r>
            <a:r>
              <a:rPr lang="en-US" sz="1800" dirty="0" err="1"/>
              <a:t>độ</a:t>
            </a:r>
            <a:r>
              <a:rPr lang="en-US" sz="1800" dirty="0"/>
              <a:t> </a:t>
            </a:r>
            <a:r>
              <a:rPr lang="en-US" sz="1800" dirty="0" err="1"/>
              <a:t>văn</a:t>
            </a:r>
            <a:r>
              <a:rPr lang="en-US" sz="1800" dirty="0"/>
              <a:t> </a:t>
            </a:r>
            <a:r>
              <a:rPr lang="en-US" sz="1800" dirty="0" err="1"/>
              <a:t>hóa</a:t>
            </a:r>
            <a:r>
              <a:rPr lang="en-US" sz="1800" dirty="0"/>
              <a:t>, </a:t>
            </a:r>
            <a:r>
              <a:rPr lang="en-US" sz="1800" dirty="0" err="1"/>
              <a:t>phẩm</a:t>
            </a:r>
            <a:r>
              <a:rPr lang="en-US" sz="1800" dirty="0"/>
              <a:t> </a:t>
            </a:r>
            <a:r>
              <a:rPr lang="en-US" sz="1800" dirty="0" err="1"/>
              <a:t>hạnh</a:t>
            </a:r>
            <a:r>
              <a:rPr lang="en-US" sz="1800" dirty="0"/>
              <a:t> </a:t>
            </a:r>
            <a:r>
              <a:rPr lang="en-US" sz="1800" dirty="0" err="1"/>
              <a:t>đạo</a:t>
            </a:r>
            <a:r>
              <a:rPr lang="en-US" sz="1800" dirty="0"/>
              <a:t> </a:t>
            </a:r>
            <a:r>
              <a:rPr lang="en-US" sz="1800" dirty="0" err="1"/>
              <a:t>đức</a:t>
            </a:r>
            <a:r>
              <a:rPr lang="en-US" sz="1800" dirty="0"/>
              <a:t> </a:t>
            </a:r>
            <a:r>
              <a:rPr lang="en-US" sz="1800" dirty="0" err="1"/>
              <a:t>thấp</a:t>
            </a:r>
            <a:r>
              <a:rPr lang="en-US" sz="1800" dirty="0"/>
              <a:t> </a:t>
            </a:r>
            <a:r>
              <a:rPr lang="en-US" sz="1800" dirty="0" err="1"/>
              <a:t>kém</a:t>
            </a:r>
            <a:r>
              <a:rPr lang="en-US" sz="1800" dirty="0"/>
              <a:t>, y </a:t>
            </a:r>
            <a:r>
              <a:rPr lang="en-US" sz="1800" dirty="0" err="1"/>
              <a:t>thức</a:t>
            </a:r>
            <a:r>
              <a:rPr lang="en-US" sz="1800" dirty="0"/>
              <a:t> </a:t>
            </a:r>
            <a:r>
              <a:rPr lang="en-US" sz="1800" dirty="0" err="1"/>
              <a:t>pháp</a:t>
            </a:r>
            <a:r>
              <a:rPr lang="en-US" sz="1800" dirty="0"/>
              <a:t> </a:t>
            </a:r>
            <a:r>
              <a:rPr lang="en-US" sz="1800" dirty="0" err="1"/>
              <a:t>luật</a:t>
            </a:r>
            <a:r>
              <a:rPr lang="en-US" sz="1800" dirty="0"/>
              <a:t> </a:t>
            </a:r>
            <a:r>
              <a:rPr lang="en-US" sz="1800" dirty="0" err="1"/>
              <a:t>về</a:t>
            </a:r>
            <a:r>
              <a:rPr lang="en-US" sz="1800" dirty="0"/>
              <a:t> </a:t>
            </a:r>
            <a:r>
              <a:rPr lang="en-US" sz="1800" dirty="0" err="1"/>
              <a:t>đảm</a:t>
            </a:r>
            <a:r>
              <a:rPr lang="en-US" sz="1800" dirty="0"/>
              <a:t> </a:t>
            </a:r>
            <a:r>
              <a:rPr lang="en-US" sz="1800" dirty="0" err="1"/>
              <a:t>bảo</a:t>
            </a:r>
            <a:r>
              <a:rPr lang="en-US" sz="1800" dirty="0"/>
              <a:t> </a:t>
            </a:r>
            <a:r>
              <a:rPr lang="en-US" sz="1800" dirty="0" err="1"/>
              <a:t>trật</a:t>
            </a:r>
            <a:r>
              <a:rPr lang="en-US" sz="1800" dirty="0"/>
              <a:t> </a:t>
            </a:r>
            <a:r>
              <a:rPr lang="en-US" sz="1800" dirty="0" err="1"/>
              <a:t>tự</a:t>
            </a:r>
            <a:r>
              <a:rPr lang="en-US" sz="1800" dirty="0"/>
              <a:t> an </a:t>
            </a:r>
            <a:r>
              <a:rPr lang="en-US" sz="1800" dirty="0" err="1"/>
              <a:t>toàn</a:t>
            </a:r>
            <a:r>
              <a:rPr lang="en-US" sz="1800" dirty="0"/>
              <a:t> </a:t>
            </a:r>
            <a:r>
              <a:rPr lang="en-US" sz="1800" dirty="0" err="1"/>
              <a:t>giao</a:t>
            </a:r>
            <a:r>
              <a:rPr lang="en-US" sz="1800" dirty="0"/>
              <a:t> </a:t>
            </a:r>
            <a:r>
              <a:rPr lang="en-US" sz="1800" dirty="0" err="1"/>
              <a:t>thông</a:t>
            </a:r>
            <a:r>
              <a:rPr lang="en-US" sz="1800" dirty="0"/>
              <a:t> </a:t>
            </a:r>
            <a:r>
              <a:rPr lang="en-US" sz="1800" dirty="0" err="1"/>
              <a:t>không</a:t>
            </a:r>
            <a:r>
              <a:rPr lang="en-US" sz="1800" dirty="0"/>
              <a:t> </a:t>
            </a:r>
            <a:r>
              <a:rPr lang="en-US" sz="1800" dirty="0" err="1"/>
              <a:t>tốt</a:t>
            </a:r>
            <a:r>
              <a:rPr lang="en-US" sz="1800" dirty="0"/>
              <a:t>, </a:t>
            </a:r>
            <a:r>
              <a:rPr lang="en-US" sz="1800" dirty="0" err="1"/>
              <a:t>đây</a:t>
            </a:r>
            <a:r>
              <a:rPr lang="en-US" sz="1800" dirty="0"/>
              <a:t> </a:t>
            </a:r>
            <a:r>
              <a:rPr lang="en-US" sz="1800" dirty="0" err="1"/>
              <a:t>là</a:t>
            </a:r>
            <a:r>
              <a:rPr lang="en-US" sz="1800" dirty="0"/>
              <a:t> </a:t>
            </a:r>
            <a:r>
              <a:rPr lang="en-US" sz="1800" dirty="0" err="1"/>
              <a:t>nguyên</a:t>
            </a:r>
            <a:r>
              <a:rPr lang="en-US" sz="1800" dirty="0"/>
              <a:t> </a:t>
            </a:r>
            <a:r>
              <a:rPr lang="en-US" sz="1800" dirty="0" err="1"/>
              <a:t>căn</a:t>
            </a:r>
            <a:r>
              <a:rPr lang="en-US" sz="1800" dirty="0"/>
              <a:t> </a:t>
            </a:r>
            <a:r>
              <a:rPr lang="en-US" sz="1800" dirty="0" err="1"/>
              <a:t>bản</a:t>
            </a:r>
            <a:r>
              <a:rPr lang="en-US" sz="1800" dirty="0"/>
              <a:t> </a:t>
            </a:r>
            <a:r>
              <a:rPr lang="en-US" sz="1800" dirty="0" err="1"/>
              <a:t>nhất</a:t>
            </a:r>
            <a:r>
              <a:rPr lang="en-US" sz="1800" dirty="0"/>
              <a:t>.</a:t>
            </a:r>
          </a:p>
        </p:txBody>
      </p:sp>
    </p:spTree>
    <p:extLst>
      <p:ext uri="{BB962C8B-B14F-4D97-AF65-F5344CB8AC3E}">
        <p14:creationId xmlns:p14="http://schemas.microsoft.com/office/powerpoint/2010/main" val="376842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181099" y="1837426"/>
            <a:ext cx="5686425" cy="467629"/>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b="1" i="1" dirty="0">
                <a:solidFill>
                  <a:srgbClr val="000000"/>
                </a:solidFill>
                <a:effectLst/>
                <a:ea typeface="Malgun Gothic" panose="020B0503020000020004" pitchFamily="34" charset="-127"/>
              </a:rPr>
              <a:t>2.1.1. Người tham gia giao thông</a:t>
            </a:r>
            <a:endParaRPr lang="en-US" sz="2400" b="1" dirty="0">
              <a:effectLst/>
              <a:ea typeface="Calibri" panose="020F0502020204030204" pitchFamily="34" charset="0"/>
            </a:endParaRPr>
          </a:p>
        </p:txBody>
      </p:sp>
      <p:sp>
        <p:nvSpPr>
          <p:cNvPr id="8" name="TextBox 7">
            <a:extLst>
              <a:ext uri="{FF2B5EF4-FFF2-40B4-BE49-F238E27FC236}">
                <a16:creationId xmlns:a16="http://schemas.microsoft.com/office/drawing/2014/main" xmlns="" id="{9BC54ACF-5C9F-4DBA-8E7D-42CCB40E9D8E}"/>
              </a:ext>
            </a:extLst>
          </p:cNvPr>
          <p:cNvSpPr txBox="1"/>
          <p:nvPr/>
        </p:nvSpPr>
        <p:spPr>
          <a:xfrm>
            <a:off x="1109662" y="2227970"/>
            <a:ext cx="9972675" cy="86517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00"/>
                </a:solidFill>
                <a:effectLst/>
                <a:ea typeface="Malgun Gothic" panose="020B0503020000020004" pitchFamily="34" charset="-127"/>
              </a:defRPr>
            </a:lvl1pPr>
          </a:lstStyle>
          <a:p>
            <a:r>
              <a:rPr lang="en-US" dirty="0">
                <a:solidFill>
                  <a:srgbClr val="0000FF"/>
                </a:solidFill>
              </a:rPr>
              <a:t>T</a:t>
            </a:r>
            <a:r>
              <a:rPr lang="vi-VN" dirty="0">
                <a:solidFill>
                  <a:srgbClr val="0000FF"/>
                </a:solidFill>
              </a:rPr>
              <a:t>ại sao </a:t>
            </a:r>
            <a:r>
              <a:rPr lang="en-US" dirty="0">
                <a:solidFill>
                  <a:srgbClr val="0000FF"/>
                </a:solidFill>
              </a:rPr>
              <a:t>ý </a:t>
            </a:r>
            <a:r>
              <a:rPr lang="en-US" dirty="0" err="1">
                <a:solidFill>
                  <a:srgbClr val="0000FF"/>
                </a:solidFill>
              </a:rPr>
              <a:t>thức</a:t>
            </a:r>
            <a:r>
              <a:rPr lang="en-US" dirty="0">
                <a:solidFill>
                  <a:srgbClr val="0000FF"/>
                </a:solidFill>
              </a:rPr>
              <a:t> </a:t>
            </a:r>
            <a:r>
              <a:rPr lang="en-US" dirty="0" err="1">
                <a:solidFill>
                  <a:srgbClr val="0000FF"/>
                </a:solidFill>
              </a:rPr>
              <a:t>tự</a:t>
            </a:r>
            <a:r>
              <a:rPr lang="en-US" dirty="0">
                <a:solidFill>
                  <a:srgbClr val="0000FF"/>
                </a:solidFill>
              </a:rPr>
              <a:t> </a:t>
            </a:r>
            <a:r>
              <a:rPr lang="en-US" dirty="0" err="1">
                <a:solidFill>
                  <a:srgbClr val="0000FF"/>
                </a:solidFill>
              </a:rPr>
              <a:t>giác</a:t>
            </a:r>
            <a:r>
              <a:rPr lang="en-US" dirty="0">
                <a:solidFill>
                  <a:srgbClr val="0000FF"/>
                </a:solidFill>
              </a:rPr>
              <a:t> </a:t>
            </a:r>
            <a:r>
              <a:rPr lang="en-US" dirty="0" err="1">
                <a:solidFill>
                  <a:srgbClr val="0000FF"/>
                </a:solidFill>
              </a:rPr>
              <a:t>chấp</a:t>
            </a:r>
            <a:r>
              <a:rPr lang="en-US" dirty="0">
                <a:solidFill>
                  <a:srgbClr val="0000FF"/>
                </a:solidFill>
              </a:rPr>
              <a:t> </a:t>
            </a:r>
            <a:r>
              <a:rPr lang="en-US" dirty="0" err="1">
                <a:solidFill>
                  <a:srgbClr val="0000FF"/>
                </a:solidFill>
              </a:rPr>
              <a:t>hành</a:t>
            </a:r>
            <a:r>
              <a:rPr lang="en-US" dirty="0">
                <a:solidFill>
                  <a:srgbClr val="0000FF"/>
                </a:solidFill>
              </a:rPr>
              <a:t> </a:t>
            </a:r>
            <a:r>
              <a:rPr lang="en-US" dirty="0" err="1">
                <a:solidFill>
                  <a:srgbClr val="0000FF"/>
                </a:solidFill>
              </a:rPr>
              <a:t>pháp</a:t>
            </a:r>
            <a:r>
              <a:rPr lang="en-US" dirty="0">
                <a:solidFill>
                  <a:srgbClr val="0000FF"/>
                </a:solidFill>
              </a:rPr>
              <a:t> </a:t>
            </a:r>
            <a:r>
              <a:rPr lang="en-US" dirty="0" err="1">
                <a:solidFill>
                  <a:srgbClr val="0000FF"/>
                </a:solidFill>
              </a:rPr>
              <a:t>luật</a:t>
            </a:r>
            <a:r>
              <a:rPr lang="en-US" dirty="0">
                <a:solidFill>
                  <a:srgbClr val="0000FF"/>
                </a:solidFill>
              </a:rPr>
              <a:t> </a:t>
            </a:r>
            <a:r>
              <a:rPr lang="en-US" dirty="0" err="1">
                <a:solidFill>
                  <a:srgbClr val="0000FF"/>
                </a:solidFill>
              </a:rPr>
              <a:t>về</a:t>
            </a:r>
            <a:r>
              <a:rPr lang="en-US" dirty="0">
                <a:solidFill>
                  <a:srgbClr val="0000FF"/>
                </a:solidFill>
              </a:rPr>
              <a:t> </a:t>
            </a:r>
            <a:r>
              <a:rPr lang="en-US" dirty="0" err="1">
                <a:solidFill>
                  <a:srgbClr val="0000FF"/>
                </a:solidFill>
              </a:rPr>
              <a:t>trật</a:t>
            </a:r>
            <a:r>
              <a:rPr lang="en-US" dirty="0">
                <a:solidFill>
                  <a:srgbClr val="0000FF"/>
                </a:solidFill>
              </a:rPr>
              <a:t> </a:t>
            </a:r>
            <a:r>
              <a:rPr lang="en-US" dirty="0" err="1">
                <a:solidFill>
                  <a:srgbClr val="0000FF"/>
                </a:solidFill>
              </a:rPr>
              <a:t>tự</a:t>
            </a:r>
            <a:r>
              <a:rPr lang="en-US" dirty="0">
                <a:solidFill>
                  <a:srgbClr val="0000FF"/>
                </a:solidFill>
              </a:rPr>
              <a:t> an </a:t>
            </a:r>
            <a:r>
              <a:rPr lang="en-US" dirty="0" err="1">
                <a:solidFill>
                  <a:srgbClr val="0000FF"/>
                </a:solidFill>
              </a:rPr>
              <a:t>toàn</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của</a:t>
            </a:r>
            <a:r>
              <a:rPr lang="en-US" dirty="0">
                <a:solidFill>
                  <a:srgbClr val="0000FF"/>
                </a:solidFill>
              </a:rPr>
              <a:t> </a:t>
            </a:r>
            <a:r>
              <a:rPr lang="en-US" dirty="0" err="1">
                <a:solidFill>
                  <a:srgbClr val="0000FF"/>
                </a:solidFill>
              </a:rPr>
              <a:t>một</a:t>
            </a:r>
            <a:r>
              <a:rPr lang="en-US" dirty="0">
                <a:solidFill>
                  <a:srgbClr val="0000FF"/>
                </a:solidFill>
              </a:rPr>
              <a:t> </a:t>
            </a:r>
            <a:r>
              <a:rPr lang="en-US" dirty="0" err="1">
                <a:solidFill>
                  <a:srgbClr val="0000FF"/>
                </a:solidFill>
              </a:rPr>
              <a:t>bộ</a:t>
            </a:r>
            <a:r>
              <a:rPr lang="en-US" dirty="0">
                <a:solidFill>
                  <a:srgbClr val="0000FF"/>
                </a:solidFill>
              </a:rPr>
              <a:t> </a:t>
            </a:r>
            <a:r>
              <a:rPr lang="en-US" dirty="0" err="1">
                <a:solidFill>
                  <a:srgbClr val="0000FF"/>
                </a:solidFill>
              </a:rPr>
              <a:t>phận</a:t>
            </a:r>
            <a:r>
              <a:rPr lang="en-US" dirty="0">
                <a:solidFill>
                  <a:srgbClr val="0000FF"/>
                </a:solidFill>
              </a:rPr>
              <a:t> </a:t>
            </a:r>
            <a:r>
              <a:rPr lang="en-US" dirty="0" err="1">
                <a:solidFill>
                  <a:srgbClr val="0000FF"/>
                </a:solidFill>
              </a:rPr>
              <a:t>người</a:t>
            </a:r>
            <a:r>
              <a:rPr lang="en-US" dirty="0">
                <a:solidFill>
                  <a:srgbClr val="0000FF"/>
                </a:solidFill>
              </a:rPr>
              <a:t> </a:t>
            </a:r>
            <a:r>
              <a:rPr lang="en-US" dirty="0" err="1">
                <a:solidFill>
                  <a:srgbClr val="0000FF"/>
                </a:solidFill>
              </a:rPr>
              <a:t>tham</a:t>
            </a:r>
            <a:r>
              <a:rPr lang="en-US" dirty="0">
                <a:solidFill>
                  <a:srgbClr val="0000FF"/>
                </a:solidFill>
              </a:rPr>
              <a:t> </a:t>
            </a:r>
            <a:r>
              <a:rPr lang="en-US" dirty="0" err="1">
                <a:solidFill>
                  <a:srgbClr val="0000FF"/>
                </a:solidFill>
              </a:rPr>
              <a:t>gia</a:t>
            </a:r>
            <a:r>
              <a:rPr lang="en-US" dirty="0">
                <a:solidFill>
                  <a:srgbClr val="0000FF"/>
                </a:solidFill>
              </a:rPr>
              <a:t> </a:t>
            </a:r>
            <a:r>
              <a:rPr lang="en-US" dirty="0" err="1">
                <a:solidFill>
                  <a:srgbClr val="0000FF"/>
                </a:solidFill>
              </a:rPr>
              <a:t>giao</a:t>
            </a:r>
            <a:r>
              <a:rPr lang="en-US" dirty="0">
                <a:solidFill>
                  <a:srgbClr val="0000FF"/>
                </a:solidFill>
              </a:rPr>
              <a:t> </a:t>
            </a:r>
            <a:r>
              <a:rPr lang="en-US" dirty="0" err="1">
                <a:solidFill>
                  <a:srgbClr val="0000FF"/>
                </a:solidFill>
              </a:rPr>
              <a:t>thông</a:t>
            </a:r>
            <a:r>
              <a:rPr lang="en-US" dirty="0">
                <a:solidFill>
                  <a:srgbClr val="0000FF"/>
                </a:solidFill>
              </a:rPr>
              <a:t> </a:t>
            </a:r>
            <a:r>
              <a:rPr lang="en-US" dirty="0" err="1">
                <a:solidFill>
                  <a:srgbClr val="0000FF"/>
                </a:solidFill>
              </a:rPr>
              <a:t>còn</a:t>
            </a:r>
            <a:r>
              <a:rPr lang="en-US" dirty="0">
                <a:solidFill>
                  <a:srgbClr val="0000FF"/>
                </a:solidFill>
              </a:rPr>
              <a:t> </a:t>
            </a:r>
            <a:r>
              <a:rPr lang="en-US" dirty="0" err="1">
                <a:solidFill>
                  <a:srgbClr val="0000FF"/>
                </a:solidFill>
              </a:rPr>
              <a:t>nhiều</a:t>
            </a:r>
            <a:r>
              <a:rPr lang="en-US" dirty="0">
                <a:solidFill>
                  <a:srgbClr val="0000FF"/>
                </a:solidFill>
              </a:rPr>
              <a:t> </a:t>
            </a:r>
            <a:r>
              <a:rPr lang="en-US" dirty="0" err="1">
                <a:solidFill>
                  <a:srgbClr val="0000FF"/>
                </a:solidFill>
              </a:rPr>
              <a:t>hạn</a:t>
            </a:r>
            <a:r>
              <a:rPr lang="en-US" dirty="0">
                <a:solidFill>
                  <a:srgbClr val="0000FF"/>
                </a:solidFill>
              </a:rPr>
              <a:t> </a:t>
            </a:r>
            <a:r>
              <a:rPr lang="en-US" dirty="0" err="1">
                <a:solidFill>
                  <a:srgbClr val="0000FF"/>
                </a:solidFill>
              </a:rPr>
              <a:t>chế</a:t>
            </a:r>
            <a:r>
              <a:rPr lang="en-US" dirty="0">
                <a:solidFill>
                  <a:srgbClr val="0000FF"/>
                </a:solidFill>
              </a:rPr>
              <a:t>? </a:t>
            </a:r>
          </a:p>
        </p:txBody>
      </p:sp>
      <p:sp>
        <p:nvSpPr>
          <p:cNvPr id="2" name="TextBox 1">
            <a:extLst>
              <a:ext uri="{FF2B5EF4-FFF2-40B4-BE49-F238E27FC236}">
                <a16:creationId xmlns:a16="http://schemas.microsoft.com/office/drawing/2014/main" xmlns="" id="{76DD7634-3180-4B76-AD6E-AD64FF6313B1}"/>
              </a:ext>
            </a:extLst>
          </p:cNvPr>
          <p:cNvSpPr txBox="1"/>
          <p:nvPr/>
        </p:nvSpPr>
        <p:spPr>
          <a:xfrm>
            <a:off x="824248" y="3245476"/>
            <a:ext cx="10792496" cy="2243819"/>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b="1" i="1">
                <a:solidFill>
                  <a:srgbClr val="0000FF"/>
                </a:solidFill>
                <a:effectLst/>
                <a:ea typeface="Malgun Gothic" panose="020B0503020000020004" pitchFamily="34" charset="-127"/>
              </a:defRPr>
            </a:lvl1pPr>
          </a:lstStyle>
          <a:p>
            <a:r>
              <a:rPr lang="en-US" sz="1800" dirty="0">
                <a:latin typeface="Arial" panose="020B0604020202020204" pitchFamily="34" charset="0"/>
                <a:cs typeface="Arial" panose="020B0604020202020204" pitchFamily="34" charset="0"/>
              </a:rPr>
              <a:t>+ Ý</a:t>
            </a:r>
            <a:r>
              <a:rPr lang="vi-VN" sz="1800" dirty="0">
                <a:latin typeface="Arial" panose="020B0604020202020204" pitchFamily="34" charset="0"/>
                <a:cs typeface="Arial" panose="020B0604020202020204" pitchFamily="34" charset="0"/>
              </a:rPr>
              <a:t> thức </a:t>
            </a:r>
            <a:r>
              <a:rPr lang="en-US" sz="1800" dirty="0" err="1">
                <a:latin typeface="Arial" panose="020B0604020202020204" pitchFamily="34" charset="0"/>
                <a:cs typeface="Arial" panose="020B0604020202020204" pitchFamily="34" charset="0"/>
              </a:rPr>
              <a:t>pháp</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luật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về</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đảm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bảo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trật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tự</a:t>
            </a:r>
            <a:r>
              <a:rPr lang="en-US" sz="1800" dirty="0">
                <a:latin typeface="Arial" panose="020B0604020202020204" pitchFamily="34" charset="0"/>
                <a:cs typeface="Arial" panose="020B0604020202020204" pitchFamily="34" charset="0"/>
              </a:rPr>
              <a:t> an </a:t>
            </a:r>
            <a:r>
              <a:rPr lang="en-US" sz="1800" dirty="0" err="1">
                <a:latin typeface="Arial" panose="020B0604020202020204" pitchFamily="34" charset="0"/>
                <a:cs typeface="Arial" panose="020B0604020202020204" pitchFamily="34" charset="0"/>
              </a:rPr>
              <a:t>toàn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giao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thông</a:t>
            </a:r>
            <a:r>
              <a:rPr lang="vi-VN" sz="1800" dirty="0">
                <a:latin typeface="Arial" panose="020B0604020202020204" pitchFamily="34" charset="0"/>
                <a:cs typeface="Arial" panose="020B0604020202020204" pitchFamily="34" charset="0"/>
              </a:rPr>
              <a:t> kém là do nhận thức của bản thân kém, biểu hiện là sự cẩu thả, chủ quan, thiếu trách nhiệm, không yêu quý bản thân, không lường trước hậu quả. Kế đến là do tính ích kỷ, chỉ nghĩ cho bản thân, không nghĩ đến người khác</a:t>
            </a:r>
            <a:r>
              <a:rPr lang="en-US" sz="1800" dirty="0">
                <a:latin typeface="Arial" panose="020B0604020202020204" pitchFamily="34" charset="0"/>
                <a:cs typeface="Arial" panose="020B0604020202020204" pitchFamily="34" charset="0"/>
              </a:rPr>
              <a:t>…</a:t>
            </a:r>
          </a:p>
          <a:p>
            <a:r>
              <a:rPr lang="en-US" sz="1800" dirty="0">
                <a:latin typeface="Arial" panose="020B0604020202020204" pitchFamily="34" charset="0"/>
                <a:cs typeface="Arial" panose="020B0604020202020204" pitchFamily="34" charset="0"/>
              </a:rPr>
              <a:t>+ Ý</a:t>
            </a:r>
            <a:r>
              <a:rPr lang="vi-VN" sz="1800" dirty="0">
                <a:latin typeface="Arial" panose="020B0604020202020204" pitchFamily="34" charset="0"/>
                <a:cs typeface="Arial" panose="020B0604020202020204" pitchFamily="34" charset="0"/>
              </a:rPr>
              <a:t> thức </a:t>
            </a:r>
            <a:r>
              <a:rPr lang="en-US" sz="1800" dirty="0" err="1">
                <a:latin typeface="Arial" panose="020B0604020202020204" pitchFamily="34" charset="0"/>
                <a:cs typeface="Arial" panose="020B0604020202020204" pitchFamily="34" charset="0"/>
              </a:rPr>
              <a:t>pháp</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luật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về</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đảm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bảo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trật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tự</a:t>
            </a:r>
            <a:r>
              <a:rPr lang="en-US" sz="1800" dirty="0">
                <a:latin typeface="Arial" panose="020B0604020202020204" pitchFamily="34" charset="0"/>
                <a:cs typeface="Arial" panose="020B0604020202020204" pitchFamily="34" charset="0"/>
              </a:rPr>
              <a:t> an </a:t>
            </a:r>
            <a:r>
              <a:rPr lang="en-US" sz="1800" dirty="0" err="1">
                <a:latin typeface="Arial" panose="020B0604020202020204" pitchFamily="34" charset="0"/>
                <a:cs typeface="Arial" panose="020B0604020202020204" pitchFamily="34" charset="0"/>
              </a:rPr>
              <a:t>toàn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giao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thông</a:t>
            </a:r>
            <a:r>
              <a:rPr lang="vi-VN" sz="1800" dirty="0">
                <a:latin typeface="Arial" panose="020B0604020202020204" pitchFamily="34" charset="0"/>
                <a:cs typeface="Arial" panose="020B0604020202020204" pitchFamily="34" charset="0"/>
              </a:rPr>
              <a:t> kém là do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hệ</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thống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pháp</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luật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về</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đảm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bảo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trật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tự</a:t>
            </a:r>
            <a:r>
              <a:rPr lang="en-US" sz="1800" dirty="0">
                <a:latin typeface="Arial" panose="020B0604020202020204" pitchFamily="34" charset="0"/>
                <a:cs typeface="Arial" panose="020B0604020202020204" pitchFamily="34" charset="0"/>
              </a:rPr>
              <a:t> an </a:t>
            </a:r>
            <a:r>
              <a:rPr lang="en-US" sz="1800" dirty="0" err="1">
                <a:latin typeface="Arial" panose="020B0604020202020204" pitchFamily="34" charset="0"/>
                <a:cs typeface="Arial" panose="020B0604020202020204" pitchFamily="34" charset="0"/>
              </a:rPr>
              <a:t>toàn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giao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thông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chưa</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đồng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bộ</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chặt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chẽ</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và</a:t>
            </a:r>
            <a:r>
              <a:rPr lang="en-US" sz="1800" dirty="0">
                <a:latin typeface="Arial" panose="020B0604020202020204" pitchFamily="34" charset="0"/>
                <a:cs typeface="Arial" panose="020B0604020202020204" pitchFamily="34" charset="0"/>
              </a:rPr>
              <a:t> khoa </a:t>
            </a:r>
            <a:r>
              <a:rPr lang="en-US" sz="1800" dirty="0" err="1">
                <a:latin typeface="Arial" panose="020B0604020202020204" pitchFamily="34" charset="0"/>
                <a:cs typeface="Arial" panose="020B0604020202020204" pitchFamily="34" charset="0"/>
              </a:rPr>
              <a:t>học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việc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biến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kiến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thức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pháp</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luật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về</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đảm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bảo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trật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tự</a:t>
            </a:r>
            <a:r>
              <a:rPr lang="en-US" sz="1800" dirty="0">
                <a:latin typeface="Arial" panose="020B0604020202020204" pitchFamily="34" charset="0"/>
                <a:cs typeface="Arial" panose="020B0604020202020204" pitchFamily="34" charset="0"/>
              </a:rPr>
              <a:t> an </a:t>
            </a:r>
            <a:r>
              <a:rPr lang="en-US" sz="1800" dirty="0" err="1">
                <a:latin typeface="Arial" panose="020B0604020202020204" pitchFamily="34" charset="0"/>
                <a:cs typeface="Arial" panose="020B0604020202020204" pitchFamily="34" charset="0"/>
              </a:rPr>
              <a:t>toàn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giao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thông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có</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lúc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có</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nơi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còn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tiến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hành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chưa</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tốt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việc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đảm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bảo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tính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nghiêm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minh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của</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pháp</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luật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về</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đảm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bảo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trật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tự</a:t>
            </a:r>
            <a:r>
              <a:rPr lang="en-US" sz="1800" dirty="0">
                <a:latin typeface="Arial" panose="020B0604020202020204" pitchFamily="34" charset="0"/>
                <a:cs typeface="Arial" panose="020B0604020202020204" pitchFamily="34" charset="0"/>
              </a:rPr>
              <a:t> an </a:t>
            </a:r>
            <a:r>
              <a:rPr lang="en-US" sz="1800" dirty="0" err="1">
                <a:latin typeface="Arial" panose="020B0604020202020204" pitchFamily="34" charset="0"/>
                <a:cs typeface="Arial" panose="020B0604020202020204" pitchFamily="34" charset="0"/>
              </a:rPr>
              <a:t>toàn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giao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thông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còn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hạn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chế</a:t>
            </a:r>
            <a:r>
              <a:rPr lang="en-US" sz="18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883702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000500" y="561350"/>
            <a:ext cx="3314699"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b="1" noProof="0" dirty="0">
                <a:solidFill>
                  <a:srgbClr val="000000"/>
                </a:solidFill>
                <a:latin typeface="Arial" panose="020B0604020202020204" pitchFamily="34" charset="0"/>
                <a:cs typeface="Arial" panose="020B0604020202020204" pitchFamily="34" charset="0"/>
              </a:rPr>
              <a:t>NỘI DUNG</a:t>
            </a:r>
            <a:endParaRPr kumimoji="0" lang="en-US" sz="3200" b="1"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0"/>
            <a:ext cx="2029097" cy="1645920"/>
          </a:xfrm>
          <a:prstGeom prst="rect">
            <a:avLst/>
          </a:prstGeom>
        </p:spPr>
      </p:pic>
      <p:sp>
        <p:nvSpPr>
          <p:cNvPr id="2" name="Rectangle 1"/>
          <p:cNvSpPr/>
          <p:nvPr/>
        </p:nvSpPr>
        <p:spPr>
          <a:xfrm>
            <a:off x="1188720" y="2139178"/>
            <a:ext cx="10032274" cy="954107"/>
          </a:xfrm>
          <a:prstGeom prst="rect">
            <a:avLst/>
          </a:prstGeom>
        </p:spPr>
        <p:txBody>
          <a:bodyPr wrap="square">
            <a:spAutoFit/>
          </a:bodyPr>
          <a:lstStyle/>
          <a:p>
            <a:pPr algn="just">
              <a:spcAft>
                <a:spcPts val="0"/>
              </a:spcAft>
            </a:pPr>
            <a:r>
              <a:rPr lang="nl-NL" sz="2800" b="1" dirty="0">
                <a:latin typeface="Arial" panose="020B0604020202020204" pitchFamily="34" charset="0"/>
                <a:ea typeface="Times New Roman" panose="02020603050405020304" pitchFamily="18" charset="0"/>
                <a:cs typeface="Arial" panose="020B0604020202020204" pitchFamily="34" charset="0"/>
              </a:rPr>
              <a:t>I. NHỮNG VẤN ĐỀ CHUNG VỀ BẢO ĐẢM TRẬT TỰ, AN TOÀN GIAO THÔNG</a:t>
            </a:r>
            <a:endParaRPr lang="en-US" sz="2800" b="1" dirty="0">
              <a:latin typeface="Arial" panose="020B0604020202020204" pitchFamily="34" charset="0"/>
              <a:ea typeface="Times New Roman" panose="02020603050405020304" pitchFamily="18" charset="0"/>
              <a:cs typeface="Arial" panose="020B0604020202020204" pitchFamily="34" charset="0"/>
            </a:endParaRPr>
          </a:p>
        </p:txBody>
      </p:sp>
      <p:sp>
        <p:nvSpPr>
          <p:cNvPr id="3" name="Rectangle 2"/>
          <p:cNvSpPr/>
          <p:nvPr/>
        </p:nvSpPr>
        <p:spPr>
          <a:xfrm>
            <a:off x="1188720" y="3370953"/>
            <a:ext cx="10032274" cy="1384995"/>
          </a:xfrm>
          <a:prstGeom prst="rect">
            <a:avLst/>
          </a:prstGeom>
        </p:spPr>
        <p:txBody>
          <a:bodyPr wrap="square">
            <a:spAutoFit/>
          </a:bodyPr>
          <a:lstStyle/>
          <a:p>
            <a:pPr algn="just">
              <a:spcAft>
                <a:spcPts val="0"/>
              </a:spcAft>
            </a:pPr>
            <a:r>
              <a:rPr lang="nl-NL" sz="28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800" b="1" dirty="0">
              <a:latin typeface="Arial" panose="020B0604020202020204" pitchFamily="34" charset="0"/>
              <a:ea typeface="Times New Roman" panose="02020603050405020304" pitchFamily="18" charset="0"/>
              <a:cs typeface="Arial" panose="020B0604020202020204" pitchFamily="34" charset="0"/>
            </a:endParaRPr>
          </a:p>
        </p:txBody>
      </p:sp>
      <p:sp>
        <p:nvSpPr>
          <p:cNvPr id="7" name="Rectangle 6"/>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Tree>
    <p:extLst>
      <p:ext uri="{BB962C8B-B14F-4D97-AF65-F5344CB8AC3E}">
        <p14:creationId xmlns:p14="http://schemas.microsoft.com/office/powerpoint/2010/main" val="8414559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4" name="TextBox 3">
            <a:extLst>
              <a:ext uri="{FF2B5EF4-FFF2-40B4-BE49-F238E27FC236}">
                <a16:creationId xmlns:a16="http://schemas.microsoft.com/office/drawing/2014/main" xmlns="" id="{9991E8CF-718A-4E7B-B5FC-95F2F34B972C}"/>
              </a:ext>
            </a:extLst>
          </p:cNvPr>
          <p:cNvSpPr txBox="1"/>
          <p:nvPr/>
        </p:nvSpPr>
        <p:spPr>
          <a:xfrm>
            <a:off x="1143000" y="1962150"/>
            <a:ext cx="10096500" cy="830997"/>
          </a:xfrm>
          <a:prstGeom prst="rect">
            <a:avLst/>
          </a:prstGeom>
          <a:noFill/>
        </p:spPr>
        <p:txBody>
          <a:bodyPr wrap="square" rtlCol="0">
            <a:spAutoFit/>
          </a:bodyPr>
          <a:lstStyle/>
          <a:p>
            <a:r>
              <a:rPr lang="vi-VN" sz="2400" b="1" i="1">
                <a:solidFill>
                  <a:srgbClr val="000000"/>
                </a:solidFill>
                <a:effectLst/>
                <a:latin typeface="Arial" panose="020B0604020202020204" pitchFamily="34" charset="0"/>
                <a:ea typeface="Malgun Gothic" panose="020B0503020000020004" pitchFamily="34" charset="-127"/>
                <a:cs typeface="Arial" panose="020B0604020202020204" pitchFamily="34" charset="0"/>
              </a:rPr>
              <a:t>2.1. Nguyên nhân vi phạm pháp luật về bảo đảm trật tự an toàn giao thông</a:t>
            </a:r>
            <a:endParaRPr lang="en-US" sz="24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247774" y="2878239"/>
            <a:ext cx="5686425" cy="863250"/>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2.1.2. Người mua bán hàng hóa trong hành lang an toàn giao thông</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pic>
        <p:nvPicPr>
          <p:cNvPr id="2" name="Picture 1">
            <a:extLst>
              <a:ext uri="{FF2B5EF4-FFF2-40B4-BE49-F238E27FC236}">
                <a16:creationId xmlns:a16="http://schemas.microsoft.com/office/drawing/2014/main" xmlns="" id="{6E892E85-6969-4402-AC84-188C40E80139}"/>
              </a:ext>
            </a:extLst>
          </p:cNvPr>
          <p:cNvPicPr>
            <a:picLocks noChangeAspect="1"/>
          </p:cNvPicPr>
          <p:nvPr/>
        </p:nvPicPr>
        <p:blipFill>
          <a:blip r:embed="rId4"/>
          <a:stretch>
            <a:fillRect/>
          </a:stretch>
        </p:blipFill>
        <p:spPr>
          <a:xfrm>
            <a:off x="6934198" y="3333749"/>
            <a:ext cx="4114801" cy="2747073"/>
          </a:xfrm>
          <a:prstGeom prst="rect">
            <a:avLst/>
          </a:prstGeom>
        </p:spPr>
      </p:pic>
      <p:pic>
        <p:nvPicPr>
          <p:cNvPr id="3" name="Picture 2">
            <a:extLst>
              <a:ext uri="{FF2B5EF4-FFF2-40B4-BE49-F238E27FC236}">
                <a16:creationId xmlns:a16="http://schemas.microsoft.com/office/drawing/2014/main" xmlns="" id="{7CFC5B77-9C9A-4AF7-84CC-87F976470D07}"/>
              </a:ext>
            </a:extLst>
          </p:cNvPr>
          <p:cNvPicPr>
            <a:picLocks noChangeAspect="1"/>
          </p:cNvPicPr>
          <p:nvPr/>
        </p:nvPicPr>
        <p:blipFill>
          <a:blip r:embed="rId5"/>
          <a:stretch>
            <a:fillRect/>
          </a:stretch>
        </p:blipFill>
        <p:spPr>
          <a:xfrm>
            <a:off x="1247774" y="3826581"/>
            <a:ext cx="3686175" cy="2302123"/>
          </a:xfrm>
          <a:prstGeom prst="rect">
            <a:avLst/>
          </a:prstGeom>
        </p:spPr>
      </p:pic>
    </p:spTree>
    <p:extLst>
      <p:ext uri="{BB962C8B-B14F-4D97-AF65-F5344CB8AC3E}">
        <p14:creationId xmlns:p14="http://schemas.microsoft.com/office/powerpoint/2010/main" val="4085397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arn(inVertical)">
                                      <p:cBhvr>
                                        <p:cTn id="14" dur="500"/>
                                        <p:tgtEl>
                                          <p:spTgt spid="3"/>
                                        </p:tgtEl>
                                      </p:cBhvr>
                                    </p:animEffect>
                                  </p:childTnLst>
                                </p:cTn>
                              </p:par>
                              <p:par>
                                <p:cTn id="15" presetID="16" presetClass="entr" presetSubtype="21" fill="hold"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arn(inVertic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4" name="TextBox 3">
            <a:extLst>
              <a:ext uri="{FF2B5EF4-FFF2-40B4-BE49-F238E27FC236}">
                <a16:creationId xmlns:a16="http://schemas.microsoft.com/office/drawing/2014/main" xmlns="" id="{9991E8CF-718A-4E7B-B5FC-95F2F34B972C}"/>
              </a:ext>
            </a:extLst>
          </p:cNvPr>
          <p:cNvSpPr txBox="1"/>
          <p:nvPr/>
        </p:nvSpPr>
        <p:spPr>
          <a:xfrm>
            <a:off x="1143000" y="1962150"/>
            <a:ext cx="10096500" cy="830997"/>
          </a:xfrm>
          <a:prstGeom prst="rect">
            <a:avLst/>
          </a:prstGeom>
          <a:noFill/>
        </p:spPr>
        <p:txBody>
          <a:bodyPr wrap="square" rtlCol="0">
            <a:spAutoFit/>
          </a:bodyPr>
          <a:lstStyle/>
          <a:p>
            <a:r>
              <a:rPr lang="vi-VN" sz="2400" b="1" i="1">
                <a:solidFill>
                  <a:srgbClr val="000000"/>
                </a:solidFill>
                <a:effectLst/>
                <a:latin typeface="Arial" panose="020B0604020202020204" pitchFamily="34" charset="0"/>
                <a:ea typeface="Malgun Gothic" panose="020B0503020000020004" pitchFamily="34" charset="-127"/>
                <a:cs typeface="Arial" panose="020B0604020202020204" pitchFamily="34" charset="0"/>
              </a:rPr>
              <a:t>2.1. Nguyên nhân vi phạm pháp luật về bảo đảm trật tự an toàn giao thông</a:t>
            </a:r>
            <a:endParaRPr lang="en-US" sz="24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247774" y="2878239"/>
            <a:ext cx="8915129" cy="458780"/>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2.1.3. Quản lý nhà nước về đảm bảo trật tự an toàn giao thông</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pic>
        <p:nvPicPr>
          <p:cNvPr id="2" name="Picture 1">
            <a:extLst>
              <a:ext uri="{FF2B5EF4-FFF2-40B4-BE49-F238E27FC236}">
                <a16:creationId xmlns:a16="http://schemas.microsoft.com/office/drawing/2014/main" xmlns="" id="{53B97CC3-AA3F-4D65-A8C9-E2CE87D63D0E}"/>
              </a:ext>
            </a:extLst>
          </p:cNvPr>
          <p:cNvPicPr>
            <a:picLocks noChangeAspect="1"/>
          </p:cNvPicPr>
          <p:nvPr/>
        </p:nvPicPr>
        <p:blipFill>
          <a:blip r:embed="rId4"/>
          <a:stretch>
            <a:fillRect/>
          </a:stretch>
        </p:blipFill>
        <p:spPr>
          <a:xfrm>
            <a:off x="8034200" y="3743324"/>
            <a:ext cx="3143251" cy="2337500"/>
          </a:xfrm>
          <a:prstGeom prst="rect">
            <a:avLst/>
          </a:prstGeom>
        </p:spPr>
      </p:pic>
      <p:pic>
        <p:nvPicPr>
          <p:cNvPr id="3" name="Picture 2">
            <a:extLst>
              <a:ext uri="{FF2B5EF4-FFF2-40B4-BE49-F238E27FC236}">
                <a16:creationId xmlns:a16="http://schemas.microsoft.com/office/drawing/2014/main" xmlns="" id="{36DEFE6B-3FA0-44CE-891D-D49615EF3CD0}"/>
              </a:ext>
            </a:extLst>
          </p:cNvPr>
          <p:cNvPicPr>
            <a:picLocks noChangeAspect="1"/>
          </p:cNvPicPr>
          <p:nvPr/>
        </p:nvPicPr>
        <p:blipFill>
          <a:blip r:embed="rId5"/>
          <a:stretch>
            <a:fillRect/>
          </a:stretch>
        </p:blipFill>
        <p:spPr>
          <a:xfrm>
            <a:off x="4716710" y="3743323"/>
            <a:ext cx="3143251" cy="2333083"/>
          </a:xfrm>
          <a:prstGeom prst="rect">
            <a:avLst/>
          </a:prstGeom>
        </p:spPr>
      </p:pic>
      <p:pic>
        <p:nvPicPr>
          <p:cNvPr id="8" name="Picture 7">
            <a:extLst>
              <a:ext uri="{FF2B5EF4-FFF2-40B4-BE49-F238E27FC236}">
                <a16:creationId xmlns:a16="http://schemas.microsoft.com/office/drawing/2014/main" xmlns="" id="{2E171445-02E5-4CB4-951E-3B941C1FA275}"/>
              </a:ext>
            </a:extLst>
          </p:cNvPr>
          <p:cNvPicPr>
            <a:picLocks noChangeAspect="1"/>
          </p:cNvPicPr>
          <p:nvPr/>
        </p:nvPicPr>
        <p:blipFill>
          <a:blip r:embed="rId6"/>
          <a:stretch>
            <a:fillRect/>
          </a:stretch>
        </p:blipFill>
        <p:spPr>
          <a:xfrm>
            <a:off x="1294447" y="3743324"/>
            <a:ext cx="3248025" cy="2333083"/>
          </a:xfrm>
          <a:prstGeom prst="rect">
            <a:avLst/>
          </a:prstGeom>
        </p:spPr>
      </p:pic>
    </p:spTree>
    <p:extLst>
      <p:ext uri="{BB962C8B-B14F-4D97-AF65-F5344CB8AC3E}">
        <p14:creationId xmlns:p14="http://schemas.microsoft.com/office/powerpoint/2010/main" val="3892184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inVertic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inVertic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down)">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4" name="TextBox 3">
            <a:extLst>
              <a:ext uri="{FF2B5EF4-FFF2-40B4-BE49-F238E27FC236}">
                <a16:creationId xmlns:a16="http://schemas.microsoft.com/office/drawing/2014/main" xmlns="" id="{9991E8CF-718A-4E7B-B5FC-95F2F34B972C}"/>
              </a:ext>
            </a:extLst>
          </p:cNvPr>
          <p:cNvSpPr txBox="1"/>
          <p:nvPr/>
        </p:nvSpPr>
        <p:spPr>
          <a:xfrm>
            <a:off x="1143000" y="1962150"/>
            <a:ext cx="10096500" cy="830997"/>
          </a:xfrm>
          <a:prstGeom prst="rect">
            <a:avLst/>
          </a:prstGeom>
          <a:noFill/>
        </p:spPr>
        <p:txBody>
          <a:bodyPr wrap="square" rtlCol="0">
            <a:spAutoFit/>
          </a:bodyPr>
          <a:lstStyle/>
          <a:p>
            <a:r>
              <a:rPr lang="vi-VN" sz="2400" b="1" i="1">
                <a:solidFill>
                  <a:srgbClr val="000000"/>
                </a:solidFill>
                <a:effectLst/>
                <a:latin typeface="Arial" panose="020B0604020202020204" pitchFamily="34" charset="0"/>
                <a:ea typeface="Malgun Gothic" panose="020B0503020000020004" pitchFamily="34" charset="-127"/>
                <a:cs typeface="Arial" panose="020B0604020202020204" pitchFamily="34" charset="0"/>
              </a:rPr>
              <a:t>2.1. Nguyên nhân vi phạm pháp luật về bảo đảm trật tự an toàn giao thông</a:t>
            </a:r>
            <a:endParaRPr lang="en-US" sz="24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xmlns="" id="{7A47C532-0EF9-4A3D-8893-66300CDD5030}"/>
              </a:ext>
            </a:extLst>
          </p:cNvPr>
          <p:cNvSpPr txBox="1"/>
          <p:nvPr/>
        </p:nvSpPr>
        <p:spPr>
          <a:xfrm>
            <a:off x="1247774" y="2878239"/>
            <a:ext cx="6724651" cy="458780"/>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2.1.</a:t>
            </a:r>
            <a:r>
              <a:rPr lang="en-US"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4</a:t>
            </a:r>
            <a:r>
              <a:rPr lang="vi-VN"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 </a:t>
            </a:r>
            <a:r>
              <a:rPr lang="en-US" sz="2400" i="1" dirty="0" err="1">
                <a:solidFill>
                  <a:srgbClr val="000000"/>
                </a:solidFill>
                <a:latin typeface="Arial" panose="020B0604020202020204" pitchFamily="34" charset="0"/>
                <a:ea typeface="Malgun Gothic" panose="020B0503020000020004" pitchFamily="34" charset="-127"/>
                <a:cs typeface="Arial" panose="020B0604020202020204" pitchFamily="34" charset="0"/>
              </a:rPr>
              <a:t>Nguyên</a:t>
            </a:r>
            <a:r>
              <a:rPr lang="en-US" sz="2400" i="1" dirty="0">
                <a:solidFill>
                  <a:srgbClr val="000000"/>
                </a:solidFill>
                <a:latin typeface="Arial" panose="020B0604020202020204" pitchFamily="34" charset="0"/>
                <a:ea typeface="Malgun Gothic" panose="020B0503020000020004" pitchFamily="34" charset="-127"/>
                <a:cs typeface="Arial" panose="020B0604020202020204" pitchFamily="34" charset="0"/>
              </a:rPr>
              <a:t> </a:t>
            </a:r>
            <a:r>
              <a:rPr lang="en-US" sz="2400" i="1" dirty="0" err="1">
                <a:solidFill>
                  <a:srgbClr val="000000"/>
                </a:solidFill>
                <a:latin typeface="Arial" panose="020B0604020202020204" pitchFamily="34" charset="0"/>
                <a:ea typeface="Malgun Gothic" panose="020B0503020000020004" pitchFamily="34" charset="-127"/>
                <a:cs typeface="Arial" panose="020B0604020202020204" pitchFamily="34" charset="0"/>
              </a:rPr>
              <a:t>nhân</a:t>
            </a:r>
            <a:r>
              <a:rPr lang="en-US" sz="2400" i="1" dirty="0">
                <a:solidFill>
                  <a:srgbClr val="000000"/>
                </a:solidFill>
                <a:latin typeface="Arial" panose="020B0604020202020204" pitchFamily="34" charset="0"/>
                <a:ea typeface="Malgun Gothic" panose="020B0503020000020004" pitchFamily="34" charset="-127"/>
                <a:cs typeface="Arial" panose="020B0604020202020204" pitchFamily="34" charset="0"/>
              </a:rPr>
              <a:t> </a:t>
            </a:r>
            <a:r>
              <a:rPr lang="en-US" sz="2400" i="1" dirty="0" err="1">
                <a:solidFill>
                  <a:srgbClr val="000000"/>
                </a:solidFill>
                <a:latin typeface="Arial" panose="020B0604020202020204" pitchFamily="34" charset="0"/>
                <a:ea typeface="Malgun Gothic" panose="020B0503020000020004" pitchFamily="34" charset="-127"/>
                <a:cs typeface="Arial" panose="020B0604020202020204" pitchFamily="34" charset="0"/>
              </a:rPr>
              <a:t>từ</a:t>
            </a:r>
            <a:r>
              <a:rPr lang="en-US" sz="2400" i="1" dirty="0">
                <a:solidFill>
                  <a:srgbClr val="000000"/>
                </a:solidFill>
                <a:latin typeface="Arial" panose="020B0604020202020204" pitchFamily="34" charset="0"/>
                <a:ea typeface="Malgun Gothic" panose="020B0503020000020004" pitchFamily="34" charset="-127"/>
                <a:cs typeface="Arial" panose="020B0604020202020204" pitchFamily="34" charset="0"/>
              </a:rPr>
              <a:t> </a:t>
            </a:r>
            <a:r>
              <a:rPr lang="en-US" sz="2400" i="1" dirty="0" err="1">
                <a:solidFill>
                  <a:srgbClr val="000000"/>
                </a:solidFill>
                <a:latin typeface="Arial" panose="020B0604020202020204" pitchFamily="34" charset="0"/>
                <a:ea typeface="Malgun Gothic" panose="020B0503020000020004" pitchFamily="34" charset="-127"/>
                <a:cs typeface="Arial" panose="020B0604020202020204" pitchFamily="34" charset="0"/>
              </a:rPr>
              <a:t>c</a:t>
            </a:r>
            <a:r>
              <a:rPr lang="en-US" sz="2400" i="1" dirty="0" err="1">
                <a:solidFill>
                  <a:srgbClr val="000000"/>
                </a:solidFill>
                <a:effectLst/>
                <a:latin typeface="Arial" panose="020B0604020202020204" pitchFamily="34" charset="0"/>
                <a:ea typeface="Malgun Gothic" panose="020B0503020000020004" pitchFamily="34" charset="-127"/>
                <a:cs typeface="Arial" panose="020B0604020202020204" pitchFamily="34" charset="0"/>
              </a:rPr>
              <a:t>ơ</a:t>
            </a:r>
            <a:r>
              <a:rPr lang="en-US"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 </a:t>
            </a:r>
            <a:r>
              <a:rPr lang="en-US" sz="2400" i="1" dirty="0" err="1">
                <a:solidFill>
                  <a:srgbClr val="000000"/>
                </a:solidFill>
                <a:effectLst/>
                <a:latin typeface="Arial" panose="020B0604020202020204" pitchFamily="34" charset="0"/>
                <a:ea typeface="Malgun Gothic" panose="020B0503020000020004" pitchFamily="34" charset="-127"/>
                <a:cs typeface="Arial" panose="020B0604020202020204" pitchFamily="34" charset="0"/>
              </a:rPr>
              <a:t>sở</a:t>
            </a:r>
            <a:r>
              <a:rPr lang="en-US"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 </a:t>
            </a:r>
            <a:r>
              <a:rPr lang="en-US" sz="2400" i="1" dirty="0" err="1">
                <a:solidFill>
                  <a:srgbClr val="000000"/>
                </a:solidFill>
                <a:effectLst/>
                <a:latin typeface="Arial" panose="020B0604020202020204" pitchFamily="34" charset="0"/>
                <a:ea typeface="Malgun Gothic" panose="020B0503020000020004" pitchFamily="34" charset="-127"/>
                <a:cs typeface="Arial" panose="020B0604020202020204" pitchFamily="34" charset="0"/>
              </a:rPr>
              <a:t>hạ</a:t>
            </a:r>
            <a:r>
              <a:rPr lang="en-US"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 </a:t>
            </a:r>
            <a:r>
              <a:rPr lang="en-US" sz="2400" i="1" dirty="0" err="1">
                <a:solidFill>
                  <a:srgbClr val="000000"/>
                </a:solidFill>
                <a:effectLst/>
                <a:latin typeface="Arial" panose="020B0604020202020204" pitchFamily="34" charset="0"/>
                <a:ea typeface="Malgun Gothic" panose="020B0503020000020004" pitchFamily="34" charset="-127"/>
                <a:cs typeface="Arial" panose="020B0604020202020204" pitchFamily="34" charset="0"/>
              </a:rPr>
              <a:t>tầng</a:t>
            </a:r>
            <a:r>
              <a:rPr lang="en-US"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 </a:t>
            </a:r>
            <a:r>
              <a:rPr lang="en-US" sz="2400" i="1" dirty="0" err="1">
                <a:solidFill>
                  <a:srgbClr val="000000"/>
                </a:solidFill>
                <a:effectLst/>
                <a:latin typeface="Arial" panose="020B0604020202020204" pitchFamily="34" charset="0"/>
                <a:ea typeface="Malgun Gothic" panose="020B0503020000020004" pitchFamily="34" charset="-127"/>
                <a:cs typeface="Arial" panose="020B0604020202020204" pitchFamily="34" charset="0"/>
              </a:rPr>
              <a:t>giao</a:t>
            </a:r>
            <a:r>
              <a:rPr lang="en-US"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 </a:t>
            </a:r>
            <a:r>
              <a:rPr lang="en-US" sz="2400" i="1" dirty="0" err="1">
                <a:solidFill>
                  <a:srgbClr val="000000"/>
                </a:solidFill>
                <a:effectLst/>
                <a:latin typeface="Arial" panose="020B0604020202020204" pitchFamily="34" charset="0"/>
                <a:ea typeface="Malgun Gothic" panose="020B0503020000020004" pitchFamily="34" charset="-127"/>
                <a:cs typeface="Arial" panose="020B0604020202020204" pitchFamily="34" charset="0"/>
              </a:rPr>
              <a:t>thông</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pic>
        <p:nvPicPr>
          <p:cNvPr id="2" name="Picture 1">
            <a:extLst>
              <a:ext uri="{FF2B5EF4-FFF2-40B4-BE49-F238E27FC236}">
                <a16:creationId xmlns:a16="http://schemas.microsoft.com/office/drawing/2014/main" xmlns="" id="{A5A77E71-BD75-4080-A4BB-89E55A2B1661}"/>
              </a:ext>
            </a:extLst>
          </p:cNvPr>
          <p:cNvPicPr>
            <a:picLocks noChangeAspect="1"/>
          </p:cNvPicPr>
          <p:nvPr/>
        </p:nvPicPr>
        <p:blipFill>
          <a:blip r:embed="rId4"/>
          <a:stretch>
            <a:fillRect/>
          </a:stretch>
        </p:blipFill>
        <p:spPr>
          <a:xfrm>
            <a:off x="1247774" y="3656758"/>
            <a:ext cx="3171826" cy="2219885"/>
          </a:xfrm>
          <a:prstGeom prst="rect">
            <a:avLst/>
          </a:prstGeom>
        </p:spPr>
      </p:pic>
      <p:pic>
        <p:nvPicPr>
          <p:cNvPr id="3" name="Picture 2">
            <a:extLst>
              <a:ext uri="{FF2B5EF4-FFF2-40B4-BE49-F238E27FC236}">
                <a16:creationId xmlns:a16="http://schemas.microsoft.com/office/drawing/2014/main" xmlns="" id="{88530B29-7AC8-407F-80D7-5055D3D0EA4A}"/>
              </a:ext>
            </a:extLst>
          </p:cNvPr>
          <p:cNvPicPr>
            <a:picLocks noChangeAspect="1"/>
          </p:cNvPicPr>
          <p:nvPr/>
        </p:nvPicPr>
        <p:blipFill>
          <a:blip r:embed="rId5"/>
          <a:stretch>
            <a:fillRect/>
          </a:stretch>
        </p:blipFill>
        <p:spPr>
          <a:xfrm>
            <a:off x="4610099" y="3657708"/>
            <a:ext cx="3286126" cy="2217983"/>
          </a:xfrm>
          <a:prstGeom prst="rect">
            <a:avLst/>
          </a:prstGeom>
        </p:spPr>
      </p:pic>
      <p:pic>
        <p:nvPicPr>
          <p:cNvPr id="8" name="Picture 7">
            <a:extLst>
              <a:ext uri="{FF2B5EF4-FFF2-40B4-BE49-F238E27FC236}">
                <a16:creationId xmlns:a16="http://schemas.microsoft.com/office/drawing/2014/main" xmlns="" id="{BB5612E3-B1E2-49E9-BE25-6F73029A08CC}"/>
              </a:ext>
            </a:extLst>
          </p:cNvPr>
          <p:cNvPicPr>
            <a:picLocks noChangeAspect="1"/>
          </p:cNvPicPr>
          <p:nvPr/>
        </p:nvPicPr>
        <p:blipFill>
          <a:blip r:embed="rId6"/>
          <a:stretch>
            <a:fillRect/>
          </a:stretch>
        </p:blipFill>
        <p:spPr>
          <a:xfrm>
            <a:off x="8162924" y="3654856"/>
            <a:ext cx="3086100" cy="2219885"/>
          </a:xfrm>
          <a:prstGeom prst="rect">
            <a:avLst/>
          </a:prstGeom>
        </p:spPr>
      </p:pic>
    </p:spTree>
    <p:extLst>
      <p:ext uri="{BB962C8B-B14F-4D97-AF65-F5344CB8AC3E}">
        <p14:creationId xmlns:p14="http://schemas.microsoft.com/office/powerpoint/2010/main" val="606809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inVertical)">
                                      <p:cBhvr>
                                        <p:cTn id="12" dur="500"/>
                                        <p:tgtEl>
                                          <p:spTgt spid="2"/>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arn(inVertical)">
                                      <p:cBhvr>
                                        <p:cTn id="15" dur="500"/>
                                        <p:tgtEl>
                                          <p:spTgt spid="3"/>
                                        </p:tgtEl>
                                      </p:cBhvr>
                                    </p:animEffect>
                                  </p:childTnLst>
                                </p:cTn>
                              </p:par>
                              <p:par>
                                <p:cTn id="16" presetID="16" presetClass="entr" presetSubtype="21"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barn(inVertical)">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2" name="TextBox 1">
            <a:extLst>
              <a:ext uri="{FF2B5EF4-FFF2-40B4-BE49-F238E27FC236}">
                <a16:creationId xmlns:a16="http://schemas.microsoft.com/office/drawing/2014/main" xmlns="" id="{669071E2-7E95-4216-B8A5-CE8DDC3F16F7}"/>
              </a:ext>
            </a:extLst>
          </p:cNvPr>
          <p:cNvSpPr txBox="1"/>
          <p:nvPr/>
        </p:nvSpPr>
        <p:spPr>
          <a:xfrm>
            <a:off x="1181100" y="1885950"/>
            <a:ext cx="9963150" cy="856068"/>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b="1" i="1" spc="-10"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2.2. Giải pháp phòng, chống vi phạm pháp luật về bảo đảm trật tự an toàn giao thông</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sp>
        <p:nvSpPr>
          <p:cNvPr id="3" name="TextBox 2">
            <a:extLst>
              <a:ext uri="{FF2B5EF4-FFF2-40B4-BE49-F238E27FC236}">
                <a16:creationId xmlns:a16="http://schemas.microsoft.com/office/drawing/2014/main" xmlns="" id="{9E53DF7E-9B1F-4A12-80D5-FF72724D4BD3}"/>
              </a:ext>
            </a:extLst>
          </p:cNvPr>
          <p:cNvSpPr txBox="1"/>
          <p:nvPr/>
        </p:nvSpPr>
        <p:spPr>
          <a:xfrm>
            <a:off x="1271587" y="2772141"/>
            <a:ext cx="9782175" cy="830997"/>
          </a:xfrm>
          <a:prstGeom prst="rect">
            <a:avLst/>
          </a:prstGeom>
          <a:noFill/>
        </p:spPr>
        <p:txBody>
          <a:bodyPr wrap="square" rtlCol="0">
            <a:spAutoFit/>
          </a:bodyPr>
          <a:lstStyle/>
          <a:p>
            <a:pPr algn="just"/>
            <a:r>
              <a:rPr lang="vi-VN"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2.2.1. Xây  dựng  quy  hoạch,  kế  hoạch  về  về đảm bảo trật tự an toàn giao thông</a:t>
            </a:r>
            <a:endParaRPr lang="en-US" sz="24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0ADF50A6-5255-4E9D-BB18-FA79A7E4E006}"/>
              </a:ext>
            </a:extLst>
          </p:cNvPr>
          <p:cNvSpPr txBox="1"/>
          <p:nvPr/>
        </p:nvSpPr>
        <p:spPr>
          <a:xfrm>
            <a:off x="1271587" y="3603138"/>
            <a:ext cx="9782175" cy="856068"/>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2.2.2. Xây dựng và hoàn thiện pháp luật về đảm bảo trật tự an toàn giao thông</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sp>
        <p:nvSpPr>
          <p:cNvPr id="7" name="TextBox 6">
            <a:extLst>
              <a:ext uri="{FF2B5EF4-FFF2-40B4-BE49-F238E27FC236}">
                <a16:creationId xmlns:a16="http://schemas.microsoft.com/office/drawing/2014/main" xmlns="" id="{09FE137D-41CB-4D9E-881E-900AC562C5AB}"/>
              </a:ext>
            </a:extLst>
          </p:cNvPr>
          <p:cNvSpPr txBox="1"/>
          <p:nvPr/>
        </p:nvSpPr>
        <p:spPr>
          <a:xfrm>
            <a:off x="1238250" y="4459206"/>
            <a:ext cx="9715499" cy="830997"/>
          </a:xfrm>
          <a:prstGeom prst="rect">
            <a:avLst/>
          </a:prstGeom>
          <a:noFill/>
        </p:spPr>
        <p:txBody>
          <a:bodyPr wrap="square" rtlCol="0">
            <a:spAutoFit/>
          </a:bodyPr>
          <a:lstStyle/>
          <a:p>
            <a:r>
              <a:rPr lang="vi-VN"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2.2.3. Tuyên truyền, phổ biến, giáo dục, hướng dẫn pháp luật về đảm bảo trật tự an toàn giao thông</a:t>
            </a:r>
            <a:endParaRPr lang="en-US" sz="2400"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xmlns="" id="{78BEE4DA-AA02-4871-8460-3A1390C59285}"/>
              </a:ext>
            </a:extLst>
          </p:cNvPr>
          <p:cNvSpPr txBox="1"/>
          <p:nvPr/>
        </p:nvSpPr>
        <p:spPr>
          <a:xfrm>
            <a:off x="1204911" y="5306073"/>
            <a:ext cx="9782175" cy="853952"/>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i="1">
                <a:solidFill>
                  <a:srgbClr val="000000"/>
                </a:solidFill>
                <a:effectLst/>
                <a:latin typeface="Arial" panose="020B0604020202020204" pitchFamily="34" charset="0"/>
                <a:ea typeface="Malgun Gothic" panose="020B0503020000020004" pitchFamily="34" charset="-127"/>
                <a:cs typeface="Arial" panose="020B0604020202020204" pitchFamily="34" charset="0"/>
              </a:defRPr>
            </a:lvl1pPr>
          </a:lstStyle>
          <a:p>
            <a:r>
              <a:rPr lang="vi-VN" dirty="0"/>
              <a:t>2.2.4. Tổ chức thực hiện pháp luật về đảm bảo trật tự an toàn giao thông</a:t>
            </a:r>
            <a:endParaRPr lang="en-US" dirty="0"/>
          </a:p>
        </p:txBody>
      </p:sp>
    </p:spTree>
    <p:extLst>
      <p:ext uri="{BB962C8B-B14F-4D97-AF65-F5344CB8AC3E}">
        <p14:creationId xmlns:p14="http://schemas.microsoft.com/office/powerpoint/2010/main" val="738756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7" grpId="0"/>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830997"/>
          </a:xfrm>
          <a:prstGeom prst="rect">
            <a:avLst/>
          </a:prstGeom>
        </p:spPr>
        <p:txBody>
          <a:bodyPr wrap="square">
            <a:spAutoFit/>
          </a:bodyPr>
          <a:lstStyle/>
          <a:p>
            <a:pPr algn="just">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II. NGUYÊN NHÂN, GIẢI PHÁP PHÒNG, CHỐNG VI PHẠM PHÁP LUẬT VỀ BẢO ĐẢM TRẬT TỰ AN TOÀN GIAO THÔNG</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
        <p:nvSpPr>
          <p:cNvPr id="2" name="TextBox 1">
            <a:extLst>
              <a:ext uri="{FF2B5EF4-FFF2-40B4-BE49-F238E27FC236}">
                <a16:creationId xmlns:a16="http://schemas.microsoft.com/office/drawing/2014/main" xmlns="" id="{669071E2-7E95-4216-B8A5-CE8DDC3F16F7}"/>
              </a:ext>
            </a:extLst>
          </p:cNvPr>
          <p:cNvSpPr txBox="1"/>
          <p:nvPr/>
        </p:nvSpPr>
        <p:spPr>
          <a:xfrm>
            <a:off x="1181100" y="1885950"/>
            <a:ext cx="9963150" cy="856068"/>
          </a:xfrm>
          <a:prstGeom prst="rect">
            <a:avLst/>
          </a:prstGeom>
          <a:noFill/>
        </p:spPr>
        <p:txBody>
          <a:bodyPr wrap="square" rtlCol="0">
            <a:spAutoFit/>
          </a:bodyPr>
          <a:lstStyle/>
          <a:p>
            <a:pPr algn="just">
              <a:lnSpc>
                <a:spcPct val="107000"/>
              </a:lnSpc>
              <a:spcBef>
                <a:spcPts val="300"/>
              </a:spcBef>
              <a:spcAft>
                <a:spcPts val="300"/>
              </a:spcAft>
              <a:tabLst>
                <a:tab pos="977265" algn="l"/>
              </a:tabLst>
            </a:pPr>
            <a:r>
              <a:rPr lang="vi-VN" sz="2400" b="1" i="1" spc="-10"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2.2. Giải pháp phòng, chống vi phạm pháp luật về bảo đảm trật tự an toàn giao thông</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0ADF50A6-5255-4E9D-BB18-FA79A7E4E006}"/>
              </a:ext>
            </a:extLst>
          </p:cNvPr>
          <p:cNvSpPr txBox="1"/>
          <p:nvPr/>
        </p:nvSpPr>
        <p:spPr>
          <a:xfrm>
            <a:off x="1204912" y="2742018"/>
            <a:ext cx="9782175" cy="458780"/>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i="1">
                <a:solidFill>
                  <a:srgbClr val="000000"/>
                </a:solidFill>
                <a:effectLst/>
                <a:latin typeface="Arial" panose="020B0604020202020204" pitchFamily="34" charset="0"/>
                <a:ea typeface="Malgun Gothic" panose="020B0503020000020004" pitchFamily="34" charset="-127"/>
                <a:cs typeface="Arial" panose="020B0604020202020204" pitchFamily="34" charset="0"/>
              </a:defRPr>
            </a:lvl1pPr>
          </a:lstStyle>
          <a:p>
            <a:r>
              <a:rPr lang="vi-VN" dirty="0"/>
              <a:t>2.2.5. Đăng ký, quản lý phương tiện giao thông</a:t>
            </a:r>
            <a:endParaRPr lang="en-US" dirty="0"/>
          </a:p>
        </p:txBody>
      </p:sp>
      <p:sp>
        <p:nvSpPr>
          <p:cNvPr id="7" name="TextBox 6">
            <a:extLst>
              <a:ext uri="{FF2B5EF4-FFF2-40B4-BE49-F238E27FC236}">
                <a16:creationId xmlns:a16="http://schemas.microsoft.com/office/drawing/2014/main" xmlns="" id="{09FE137D-41CB-4D9E-881E-900AC562C5AB}"/>
              </a:ext>
            </a:extLst>
          </p:cNvPr>
          <p:cNvSpPr txBox="1"/>
          <p:nvPr/>
        </p:nvSpPr>
        <p:spPr>
          <a:xfrm>
            <a:off x="1204912" y="3359404"/>
            <a:ext cx="9715499" cy="855683"/>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i="1">
                <a:solidFill>
                  <a:srgbClr val="000000"/>
                </a:solidFill>
                <a:effectLst/>
                <a:latin typeface="Arial" panose="020B0604020202020204" pitchFamily="34" charset="0"/>
                <a:ea typeface="Malgun Gothic" panose="020B0503020000020004" pitchFamily="34" charset="-127"/>
                <a:cs typeface="Arial" panose="020B0604020202020204" pitchFamily="34" charset="0"/>
              </a:defRPr>
            </a:lvl1pPr>
          </a:lstStyle>
          <a:p>
            <a:r>
              <a:rPr lang="vi-VN" dirty="0"/>
              <a:t>2.2.6. Nâng cao chất lượng đào tạo người điều khiển phương tiện giao thông</a:t>
            </a:r>
            <a:endParaRPr lang="en-US" dirty="0"/>
          </a:p>
        </p:txBody>
      </p:sp>
      <p:sp>
        <p:nvSpPr>
          <p:cNvPr id="8" name="TextBox 7">
            <a:extLst>
              <a:ext uri="{FF2B5EF4-FFF2-40B4-BE49-F238E27FC236}">
                <a16:creationId xmlns:a16="http://schemas.microsoft.com/office/drawing/2014/main" xmlns="" id="{FF6F632C-B4CF-4242-875A-E95B3D77EE70}"/>
              </a:ext>
            </a:extLst>
          </p:cNvPr>
          <p:cNvSpPr txBox="1"/>
          <p:nvPr/>
        </p:nvSpPr>
        <p:spPr>
          <a:xfrm>
            <a:off x="1204912" y="4373693"/>
            <a:ext cx="9782175" cy="853952"/>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i="1">
                <a:solidFill>
                  <a:srgbClr val="000000"/>
                </a:solidFill>
                <a:effectLst/>
                <a:latin typeface="Arial" panose="020B0604020202020204" pitchFamily="34" charset="0"/>
                <a:ea typeface="Malgun Gothic" panose="020B0503020000020004" pitchFamily="34" charset="-127"/>
                <a:cs typeface="Arial" panose="020B0604020202020204" pitchFamily="34" charset="0"/>
              </a:defRPr>
            </a:lvl1pPr>
          </a:lstStyle>
          <a:p>
            <a:r>
              <a:rPr lang="vi-VN" dirty="0"/>
              <a:t>2.2.7. Thanh tra, kiểm tra, tuần tra kiểm soát bảo đảm trật tự an toàn giao thông</a:t>
            </a:r>
            <a:endParaRPr lang="en-US" dirty="0"/>
          </a:p>
        </p:txBody>
      </p:sp>
      <p:sp>
        <p:nvSpPr>
          <p:cNvPr id="11" name="TextBox 10">
            <a:extLst>
              <a:ext uri="{FF2B5EF4-FFF2-40B4-BE49-F238E27FC236}">
                <a16:creationId xmlns:a16="http://schemas.microsoft.com/office/drawing/2014/main" xmlns="" id="{86280533-45D1-437E-8AFA-7F23A332F487}"/>
              </a:ext>
            </a:extLst>
          </p:cNvPr>
          <p:cNvSpPr txBox="1"/>
          <p:nvPr/>
        </p:nvSpPr>
        <p:spPr>
          <a:xfrm>
            <a:off x="1295400" y="5386251"/>
            <a:ext cx="9625011" cy="853952"/>
          </a:xfrm>
          <a:prstGeom prst="rect">
            <a:avLst/>
          </a:prstGeom>
          <a:noFill/>
        </p:spPr>
        <p:txBody>
          <a:bodyPr wrap="square" rtlCol="0">
            <a:spAutoFit/>
          </a:bodyPr>
          <a:lstStyle>
            <a:defPPr>
              <a:defRPr lang="en-US"/>
            </a:defPPr>
            <a:lvl1pPr algn="just">
              <a:lnSpc>
                <a:spcPct val="107000"/>
              </a:lnSpc>
              <a:spcBef>
                <a:spcPts val="300"/>
              </a:spcBef>
              <a:spcAft>
                <a:spcPts val="300"/>
              </a:spcAft>
              <a:tabLst>
                <a:tab pos="977265" algn="l"/>
              </a:tabLst>
              <a:defRPr sz="2400" i="1">
                <a:solidFill>
                  <a:srgbClr val="000000"/>
                </a:solidFill>
                <a:effectLst/>
                <a:latin typeface="Arial" panose="020B0604020202020204" pitchFamily="34" charset="0"/>
                <a:ea typeface="Malgun Gothic" panose="020B0503020000020004" pitchFamily="34" charset="-127"/>
                <a:cs typeface="Arial" panose="020B0604020202020204" pitchFamily="34" charset="0"/>
              </a:defRPr>
            </a:lvl1pPr>
          </a:lstStyle>
          <a:p>
            <a:r>
              <a:rPr lang="vi-VN"/>
              <a:t>2.2.8 Trách nhiệm của học sinh, sinh viên về đảm bảo trật tự an toàn giao thông</a:t>
            </a:r>
            <a:endParaRPr lang="en-US" dirty="0"/>
          </a:p>
        </p:txBody>
      </p:sp>
    </p:spTree>
    <p:extLst>
      <p:ext uri="{BB962C8B-B14F-4D97-AF65-F5344CB8AC3E}">
        <p14:creationId xmlns:p14="http://schemas.microsoft.com/office/powerpoint/2010/main" val="20815314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461665"/>
          </a:xfrm>
          <a:prstGeom prst="rect">
            <a:avLst/>
          </a:prstGeom>
        </p:spPr>
        <p:txBody>
          <a:bodyPr wrap="square">
            <a:spAutoFit/>
          </a:bodyPr>
          <a:lstStyle/>
          <a:p>
            <a:pPr algn="ctr">
              <a:spcAft>
                <a:spcPts val="0"/>
              </a:spcAft>
            </a:pPr>
            <a:r>
              <a:rPr lang="nl-NL" sz="2400" b="1" dirty="0">
                <a:latin typeface="Arial" panose="020B0604020202020204" pitchFamily="34" charset="0"/>
                <a:ea typeface="Times New Roman" panose="02020603050405020304" pitchFamily="18" charset="0"/>
                <a:cs typeface="Arial" panose="020B0604020202020204" pitchFamily="34" charset="0"/>
              </a:rPr>
              <a:t>CÂU HỎI ÔN TẬP</a:t>
            </a:r>
            <a:endParaRPr lang="en-US" sz="2400" b="1" dirty="0">
              <a:latin typeface="Arial" panose="020B060402020202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29242085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587737" y="777177"/>
            <a:ext cx="9016526" cy="646331"/>
          </a:xfrm>
          <a:prstGeom prst="rect">
            <a:avLst/>
          </a:prstGeom>
        </p:spPr>
        <p:txBody>
          <a:bodyPr wrap="square">
            <a:spAutoFit/>
          </a:bodyPr>
          <a:lstStyle/>
          <a:p>
            <a:pPr algn="ctr">
              <a:spcAft>
                <a:spcPts val="0"/>
              </a:spcAft>
            </a:pPr>
            <a:r>
              <a:rPr lang="nl-NL" sz="3600" b="1" i="1" dirty="0">
                <a:solidFill>
                  <a:srgbClr val="0070C0"/>
                </a:solidFill>
                <a:latin typeface="Arial" panose="020B0604020202020204" pitchFamily="34" charset="0"/>
                <a:ea typeface="Times New Roman" panose="02020603050405020304" pitchFamily="18" charset="0"/>
                <a:cs typeface="Arial" panose="020B0604020202020204" pitchFamily="34" charset="0"/>
              </a:rPr>
              <a:t>KẾT LUẬN</a:t>
            </a:r>
            <a:endParaRPr lang="en-US" sz="3600" b="1" i="1" dirty="0">
              <a:solidFill>
                <a:srgbClr val="0070C0"/>
              </a:solidFill>
              <a:latin typeface="Arial" panose="020B0604020202020204" pitchFamily="34" charset="0"/>
              <a:ea typeface="Times New Roman" panose="02020603050405020304" pitchFamily="18" charset="0"/>
              <a:cs typeface="Arial" panose="020B0604020202020204" pitchFamily="34" charset="0"/>
            </a:endParaRPr>
          </a:p>
        </p:txBody>
      </p:sp>
      <p:sp>
        <p:nvSpPr>
          <p:cNvPr id="2" name="TextBox 1">
            <a:extLst>
              <a:ext uri="{FF2B5EF4-FFF2-40B4-BE49-F238E27FC236}">
                <a16:creationId xmlns:a16="http://schemas.microsoft.com/office/drawing/2014/main" xmlns="" id="{A8D5E4F7-46F4-42FC-A9AD-393ACB99BE00}"/>
              </a:ext>
            </a:extLst>
          </p:cNvPr>
          <p:cNvSpPr txBox="1"/>
          <p:nvPr/>
        </p:nvSpPr>
        <p:spPr>
          <a:xfrm>
            <a:off x="2847975" y="5686425"/>
            <a:ext cx="6419850" cy="646331"/>
          </a:xfrm>
          <a:prstGeom prst="rect">
            <a:avLst/>
          </a:prstGeom>
          <a:noFill/>
        </p:spPr>
        <p:txBody>
          <a:bodyPr wrap="square" rtlCol="0">
            <a:spAutoFit/>
          </a:bodyPr>
          <a:lstStyle/>
          <a:p>
            <a:pPr algn="ctr"/>
            <a:r>
              <a:rPr lang="en-US" sz="3600" i="1" dirty="0">
                <a:solidFill>
                  <a:srgbClr val="FF0000"/>
                </a:solidFill>
              </a:rPr>
              <a:t>CẢM ƠN CÁC EM ĐÃ NGHE BÀI </a:t>
            </a:r>
          </a:p>
        </p:txBody>
      </p:sp>
      <p:pic>
        <p:nvPicPr>
          <p:cNvPr id="3" name="Picture 2">
            <a:extLst>
              <a:ext uri="{FF2B5EF4-FFF2-40B4-BE49-F238E27FC236}">
                <a16:creationId xmlns:a16="http://schemas.microsoft.com/office/drawing/2014/main" xmlns="" id="{0CADE444-56D0-4548-919A-3AECBDF3B8C2}"/>
              </a:ext>
            </a:extLst>
          </p:cNvPr>
          <p:cNvPicPr>
            <a:picLocks noChangeAspect="1"/>
          </p:cNvPicPr>
          <p:nvPr/>
        </p:nvPicPr>
        <p:blipFill>
          <a:blip r:embed="rId4"/>
          <a:stretch>
            <a:fillRect/>
          </a:stretch>
        </p:blipFill>
        <p:spPr>
          <a:xfrm>
            <a:off x="2400299" y="2057400"/>
            <a:ext cx="7362825" cy="3543168"/>
          </a:xfrm>
          <a:prstGeom prst="rect">
            <a:avLst/>
          </a:prstGeom>
        </p:spPr>
      </p:pic>
    </p:spTree>
    <p:extLst>
      <p:ext uri="{BB962C8B-B14F-4D97-AF65-F5344CB8AC3E}">
        <p14:creationId xmlns:p14="http://schemas.microsoft.com/office/powerpoint/2010/main" val="2779105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966913" y="349479"/>
            <a:ext cx="8410575" cy="954107"/>
          </a:xfrm>
          <a:prstGeom prst="rect">
            <a:avLst/>
          </a:prstGeom>
        </p:spPr>
        <p:txBody>
          <a:bodyPr wrap="square">
            <a:spAutoFit/>
          </a:bodyPr>
          <a:lstStyle/>
          <a:p>
            <a:pPr algn="just">
              <a:spcAft>
                <a:spcPts val="0"/>
              </a:spcAft>
            </a:pPr>
            <a:r>
              <a:rPr lang="nl-NL" sz="2800" b="1" dirty="0">
                <a:latin typeface="Arial" panose="020B0604020202020204" pitchFamily="34" charset="0"/>
                <a:ea typeface="Times New Roman" panose="02020603050405020304" pitchFamily="18" charset="0"/>
                <a:cs typeface="Arial" panose="020B0604020202020204" pitchFamily="34" charset="0"/>
              </a:rPr>
              <a:t>I. NHỮNG VẤN ĐỀ CHUNG VỀ BẢO ĐẢM TRẬT TỰ, AN TOÀN GIAO THÔNG</a:t>
            </a:r>
            <a:endParaRPr lang="en-US" sz="2800" b="1" dirty="0">
              <a:latin typeface="Arial" panose="020B0604020202020204" pitchFamily="34" charset="0"/>
              <a:ea typeface="Times New Roman" panose="02020603050405020304" pitchFamily="18" charset="0"/>
              <a:cs typeface="Arial" panose="020B0604020202020204" pitchFamily="34" charset="0"/>
            </a:endParaRPr>
          </a:p>
        </p:txBody>
      </p:sp>
      <p:sp>
        <p:nvSpPr>
          <p:cNvPr id="3" name="TextBox 2">
            <a:extLst>
              <a:ext uri="{FF2B5EF4-FFF2-40B4-BE49-F238E27FC236}">
                <a16:creationId xmlns:a16="http://schemas.microsoft.com/office/drawing/2014/main" xmlns="" id="{8FEF27ED-0DB7-41C8-AAB4-570EDA5A5B09}"/>
              </a:ext>
            </a:extLst>
          </p:cNvPr>
          <p:cNvSpPr txBox="1"/>
          <p:nvPr/>
        </p:nvSpPr>
        <p:spPr>
          <a:xfrm>
            <a:off x="1219200" y="1819956"/>
            <a:ext cx="6315075" cy="461665"/>
          </a:xfrm>
          <a:prstGeom prst="rect">
            <a:avLst/>
          </a:prstGeom>
          <a:noFill/>
        </p:spPr>
        <p:txBody>
          <a:bodyPr wrap="square" rtlCol="0">
            <a:spAutoFit/>
          </a:bodyPr>
          <a:lstStyle/>
          <a:p>
            <a:r>
              <a:rPr lang="vi-VN" sz="2400" b="1" i="1" dirty="0">
                <a:solidFill>
                  <a:srgbClr val="000000"/>
                </a:solidFill>
                <a:effectLst/>
                <a:ea typeface="Malgun Gothic" panose="020B0503020000020004" pitchFamily="34" charset="-127"/>
              </a:rPr>
              <a:t>1. Một số khái niệm cơ bản</a:t>
            </a:r>
            <a:endParaRPr lang="en-US" sz="2400" dirty="0"/>
          </a:p>
        </p:txBody>
      </p:sp>
      <p:sp>
        <p:nvSpPr>
          <p:cNvPr id="4" name="TextBox 3">
            <a:extLst>
              <a:ext uri="{FF2B5EF4-FFF2-40B4-BE49-F238E27FC236}">
                <a16:creationId xmlns:a16="http://schemas.microsoft.com/office/drawing/2014/main" xmlns="" id="{83D65AB9-14C9-419E-8814-FAC792CE87E3}"/>
              </a:ext>
            </a:extLst>
          </p:cNvPr>
          <p:cNvSpPr txBox="1"/>
          <p:nvPr/>
        </p:nvSpPr>
        <p:spPr>
          <a:xfrm>
            <a:off x="1752600" y="2370362"/>
            <a:ext cx="4343400" cy="461665"/>
          </a:xfrm>
          <a:prstGeom prst="rect">
            <a:avLst/>
          </a:prstGeom>
          <a:noFill/>
        </p:spPr>
        <p:txBody>
          <a:bodyPr wrap="square" rtlCol="0">
            <a:spAutoFit/>
          </a:bodyPr>
          <a:lstStyle/>
          <a:p>
            <a:r>
              <a:rPr lang="vi-VN" sz="2400" b="1"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1.1. Giao thông</a:t>
            </a:r>
            <a:endParaRPr lang="en-US" sz="2400" b="1"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xmlns="" id="{DEF0EA79-A544-47FC-85DB-397C8D9ABEB7}"/>
              </a:ext>
            </a:extLst>
          </p:cNvPr>
          <p:cNvSpPr txBox="1"/>
          <p:nvPr/>
        </p:nvSpPr>
        <p:spPr>
          <a:xfrm>
            <a:off x="1219200" y="2885370"/>
            <a:ext cx="4933950" cy="830997"/>
          </a:xfrm>
          <a:prstGeom prst="rect">
            <a:avLst/>
          </a:prstGeom>
          <a:noFill/>
        </p:spPr>
        <p:txBody>
          <a:bodyPr wrap="square" rtlCol="0">
            <a:spAutoFit/>
          </a:bodyPr>
          <a:lstStyle/>
          <a:p>
            <a:pPr algn="just"/>
            <a:r>
              <a:rPr lang="en-US" sz="2400" b="0" i="0" dirty="0" err="1">
                <a:solidFill>
                  <a:srgbClr val="000000"/>
                </a:solidFill>
                <a:effectLst/>
                <a:latin typeface="Arial" panose="020B0604020202020204" pitchFamily="34" charset="0"/>
              </a:rPr>
              <a:t>L</a:t>
            </a:r>
            <a:r>
              <a:rPr lang="en-US" sz="2400" dirty="0" err="1">
                <a:solidFill>
                  <a:srgbClr val="000000"/>
                </a:solidFill>
                <a:latin typeface="Arial" panose="020B0604020202020204" pitchFamily="34" charset="0"/>
              </a:rPr>
              <a:t>à</a:t>
            </a:r>
            <a:r>
              <a:rPr lang="en-US" sz="2400" dirty="0">
                <a:solidFill>
                  <a:srgbClr val="000000"/>
                </a:solidFill>
                <a:latin typeface="Arial" panose="020B0604020202020204" pitchFamily="34" charset="0"/>
              </a:rPr>
              <a:t> v</a:t>
            </a:r>
            <a:r>
              <a:rPr lang="vi-VN" sz="2400" b="0" i="0" dirty="0">
                <a:solidFill>
                  <a:srgbClr val="000000"/>
                </a:solidFill>
                <a:effectLst/>
                <a:latin typeface="Arial" panose="020B0604020202020204" pitchFamily="34" charset="0"/>
              </a:rPr>
              <a:t>iệc đi lại từ nơi này đến nơi khác của người và phương tiện </a:t>
            </a:r>
          </a:p>
        </p:txBody>
      </p:sp>
      <p:sp>
        <p:nvSpPr>
          <p:cNvPr id="14" name="TextBox 13">
            <a:extLst>
              <a:ext uri="{FF2B5EF4-FFF2-40B4-BE49-F238E27FC236}">
                <a16:creationId xmlns:a16="http://schemas.microsoft.com/office/drawing/2014/main" xmlns="" id="{F8F6761D-5280-4D0A-B889-B3DD46E8AE50}"/>
              </a:ext>
            </a:extLst>
          </p:cNvPr>
          <p:cNvSpPr txBox="1"/>
          <p:nvPr/>
        </p:nvSpPr>
        <p:spPr>
          <a:xfrm>
            <a:off x="1752600" y="3856290"/>
            <a:ext cx="8124825" cy="447045"/>
          </a:xfrm>
          <a:prstGeom prst="rect">
            <a:avLst/>
          </a:prstGeom>
          <a:noFill/>
        </p:spPr>
        <p:txBody>
          <a:bodyPr wrap="square" rtlCol="0">
            <a:spAutoFit/>
          </a:bodyPr>
          <a:lstStyle/>
          <a:p>
            <a:pPr algn="just">
              <a:lnSpc>
                <a:spcPct val="102000"/>
              </a:lnSpc>
              <a:spcBef>
                <a:spcPts val="300"/>
              </a:spcBef>
              <a:spcAft>
                <a:spcPts val="300"/>
              </a:spcAft>
              <a:tabLst>
                <a:tab pos="977265" algn="l"/>
              </a:tabLst>
            </a:pPr>
            <a:r>
              <a:rPr lang="vi-VN" sz="2400" b="1"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1.2. An t</a:t>
            </a:r>
            <a:r>
              <a:rPr lang="en-US" sz="2400" b="1" i="1" dirty="0" err="1">
                <a:solidFill>
                  <a:srgbClr val="000000"/>
                </a:solidFill>
                <a:effectLst/>
                <a:latin typeface="Arial" panose="020B0604020202020204" pitchFamily="34" charset="0"/>
                <a:ea typeface="Malgun Gothic" panose="020B0503020000020004" pitchFamily="34" charset="-127"/>
                <a:cs typeface="Arial" panose="020B0604020202020204" pitchFamily="34" charset="0"/>
              </a:rPr>
              <a:t>oàn</a:t>
            </a:r>
            <a:r>
              <a:rPr lang="vi-VN" sz="2400" b="1"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 giao thông</a:t>
            </a:r>
            <a:endParaRPr lang="en-US" sz="2400" b="1" dirty="0">
              <a:effectLst/>
              <a:latin typeface="Arial" panose="020B0604020202020204" pitchFamily="34" charset="0"/>
              <a:ea typeface="Calibri" panose="020F0502020204030204" pitchFamily="34" charset="0"/>
              <a:cs typeface="Arial" panose="020B0604020202020204" pitchFamily="34" charset="0"/>
            </a:endParaRPr>
          </a:p>
        </p:txBody>
      </p:sp>
      <p:sp>
        <p:nvSpPr>
          <p:cNvPr id="15" name="TextBox 14">
            <a:extLst>
              <a:ext uri="{FF2B5EF4-FFF2-40B4-BE49-F238E27FC236}">
                <a16:creationId xmlns:a16="http://schemas.microsoft.com/office/drawing/2014/main" xmlns="" id="{8BD0F335-2F96-4A23-AEDA-6F0145DF9345}"/>
              </a:ext>
            </a:extLst>
          </p:cNvPr>
          <p:cNvSpPr txBox="1"/>
          <p:nvPr/>
        </p:nvSpPr>
        <p:spPr>
          <a:xfrm>
            <a:off x="1152525" y="4479667"/>
            <a:ext cx="6200775" cy="1200329"/>
          </a:xfrm>
          <a:prstGeom prst="rect">
            <a:avLst/>
          </a:prstGeom>
          <a:noFill/>
        </p:spPr>
        <p:txBody>
          <a:bodyPr wrap="square" rtlCol="0">
            <a:spAutoFit/>
          </a:bodyPr>
          <a:lstStyle/>
          <a:p>
            <a:pPr algn="just"/>
            <a:r>
              <a:rPr lang="vi-VN" sz="2400" i="0" dirty="0">
                <a:solidFill>
                  <a:srgbClr val="222222"/>
                </a:solidFill>
                <a:effectLst/>
              </a:rPr>
              <a:t>An toàn giao thông là đảm bảo cho người</a:t>
            </a:r>
            <a:r>
              <a:rPr lang="en-US" sz="2400" i="0" dirty="0">
                <a:solidFill>
                  <a:srgbClr val="222222"/>
                </a:solidFill>
                <a:effectLst/>
              </a:rPr>
              <a:t> </a:t>
            </a:r>
            <a:r>
              <a:rPr lang="en-US" sz="2400" i="0" dirty="0" err="1">
                <a:solidFill>
                  <a:srgbClr val="222222"/>
                </a:solidFill>
                <a:effectLst/>
              </a:rPr>
              <a:t>và</a:t>
            </a:r>
            <a:r>
              <a:rPr lang="en-US" sz="2400" i="0" dirty="0">
                <a:solidFill>
                  <a:srgbClr val="222222"/>
                </a:solidFill>
                <a:effectLst/>
              </a:rPr>
              <a:t> </a:t>
            </a:r>
            <a:r>
              <a:rPr lang="en-US" sz="2400" i="0" dirty="0" err="1">
                <a:solidFill>
                  <a:srgbClr val="222222"/>
                </a:solidFill>
                <a:effectLst/>
              </a:rPr>
              <a:t>phương</a:t>
            </a:r>
            <a:r>
              <a:rPr lang="en-US" sz="2400" i="0" dirty="0">
                <a:solidFill>
                  <a:srgbClr val="222222"/>
                </a:solidFill>
                <a:effectLst/>
              </a:rPr>
              <a:t> </a:t>
            </a:r>
            <a:r>
              <a:rPr lang="en-US" sz="2400" i="0" dirty="0" err="1">
                <a:solidFill>
                  <a:srgbClr val="222222"/>
                </a:solidFill>
                <a:effectLst/>
              </a:rPr>
              <a:t>tiện</a:t>
            </a:r>
            <a:r>
              <a:rPr lang="vi-VN" sz="2400" i="0" dirty="0">
                <a:solidFill>
                  <a:srgbClr val="222222"/>
                </a:solidFill>
                <a:effectLst/>
              </a:rPr>
              <a:t> khi tham gia giao thông  không bị t</a:t>
            </a:r>
            <a:r>
              <a:rPr lang="en-US" sz="2400" i="0" dirty="0" err="1">
                <a:solidFill>
                  <a:srgbClr val="222222"/>
                </a:solidFill>
                <a:effectLst/>
              </a:rPr>
              <a:t>ổn</a:t>
            </a:r>
            <a:r>
              <a:rPr lang="en-US" sz="2400" i="0" dirty="0">
                <a:solidFill>
                  <a:srgbClr val="222222"/>
                </a:solidFill>
                <a:effectLst/>
              </a:rPr>
              <a:t> </a:t>
            </a:r>
            <a:r>
              <a:rPr lang="en-US" sz="2400" i="0" dirty="0" err="1">
                <a:solidFill>
                  <a:srgbClr val="222222"/>
                </a:solidFill>
                <a:effectLst/>
              </a:rPr>
              <a:t>hại</a:t>
            </a:r>
            <a:endParaRPr lang="en-US" sz="2400" dirty="0"/>
          </a:p>
        </p:txBody>
      </p:sp>
      <p:pic>
        <p:nvPicPr>
          <p:cNvPr id="2" name="Picture 1">
            <a:extLst>
              <a:ext uri="{FF2B5EF4-FFF2-40B4-BE49-F238E27FC236}">
                <a16:creationId xmlns:a16="http://schemas.microsoft.com/office/drawing/2014/main" xmlns="" id="{A2959A5A-0DB5-4C8E-8CE8-81FC2A992B03}"/>
              </a:ext>
            </a:extLst>
          </p:cNvPr>
          <p:cNvPicPr>
            <a:picLocks noChangeAspect="1"/>
          </p:cNvPicPr>
          <p:nvPr/>
        </p:nvPicPr>
        <p:blipFill>
          <a:blip r:embed="rId4"/>
          <a:stretch>
            <a:fillRect/>
          </a:stretch>
        </p:blipFill>
        <p:spPr>
          <a:xfrm>
            <a:off x="7534275" y="1742452"/>
            <a:ext cx="3781425" cy="2518515"/>
          </a:xfrm>
          <a:prstGeom prst="rect">
            <a:avLst/>
          </a:prstGeom>
        </p:spPr>
      </p:pic>
      <p:pic>
        <p:nvPicPr>
          <p:cNvPr id="7" name="Picture 6">
            <a:extLst>
              <a:ext uri="{FF2B5EF4-FFF2-40B4-BE49-F238E27FC236}">
                <a16:creationId xmlns:a16="http://schemas.microsoft.com/office/drawing/2014/main" xmlns="" id="{5CF9356D-687A-450C-9831-0ED7F55B79B1}"/>
              </a:ext>
            </a:extLst>
          </p:cNvPr>
          <p:cNvPicPr>
            <a:picLocks noChangeAspect="1"/>
          </p:cNvPicPr>
          <p:nvPr/>
        </p:nvPicPr>
        <p:blipFill>
          <a:blip r:embed="rId5"/>
          <a:stretch>
            <a:fillRect/>
          </a:stretch>
        </p:blipFill>
        <p:spPr>
          <a:xfrm>
            <a:off x="7534275" y="4303335"/>
            <a:ext cx="3781426" cy="2070493"/>
          </a:xfrm>
          <a:prstGeom prst="rect">
            <a:avLst/>
          </a:prstGeom>
        </p:spPr>
      </p:pic>
    </p:spTree>
    <p:extLst>
      <p:ext uri="{BB962C8B-B14F-4D97-AF65-F5344CB8AC3E}">
        <p14:creationId xmlns:p14="http://schemas.microsoft.com/office/powerpoint/2010/main" val="3538257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arn(inVertical)">
                                      <p:cBhvr>
                                        <p:cTn id="13" dur="500"/>
                                        <p:tgtEl>
                                          <p:spTgt spid="2"/>
                                        </p:tgtEl>
                                      </p:cBhvr>
                                    </p:animEffect>
                                  </p:childTnLst>
                                </p:cTn>
                              </p:par>
                              <p:par>
                                <p:cTn id="14" presetID="16" presetClass="entr" presetSubtype="21"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inVertical)">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barn(inVertical)">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1000"/>
                                        <p:tgtEl>
                                          <p:spTgt spid="15"/>
                                        </p:tgtEl>
                                      </p:cBhvr>
                                    </p:animEffect>
                                    <p:anim calcmode="lin" valueType="num">
                                      <p:cBhvr>
                                        <p:cTn id="38" dur="1000" fill="hold"/>
                                        <p:tgtEl>
                                          <p:spTgt spid="15"/>
                                        </p:tgtEl>
                                        <p:attrNameLst>
                                          <p:attrName>ppt_x</p:attrName>
                                        </p:attrNameLst>
                                      </p:cBhvr>
                                      <p:tavLst>
                                        <p:tav tm="0">
                                          <p:val>
                                            <p:strVal val="#ppt_x"/>
                                          </p:val>
                                        </p:tav>
                                        <p:tav tm="100000">
                                          <p:val>
                                            <p:strVal val="#ppt_x"/>
                                          </p:val>
                                        </p:tav>
                                      </p:tavLst>
                                    </p:anim>
                                    <p:anim calcmode="lin" valueType="num">
                                      <p:cBhvr>
                                        <p:cTn id="3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12" grpId="0"/>
      <p:bldP spid="14"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966913" y="349479"/>
            <a:ext cx="8410575" cy="954107"/>
          </a:xfrm>
          <a:prstGeom prst="rect">
            <a:avLst/>
          </a:prstGeom>
        </p:spPr>
        <p:txBody>
          <a:bodyPr wrap="square">
            <a:spAutoFit/>
          </a:bodyPr>
          <a:lstStyle/>
          <a:p>
            <a:pPr algn="just">
              <a:spcAft>
                <a:spcPts val="0"/>
              </a:spcAft>
            </a:pPr>
            <a:r>
              <a:rPr lang="nl-NL" sz="2800" b="1" dirty="0">
                <a:latin typeface="Arial" panose="020B0604020202020204" pitchFamily="34" charset="0"/>
                <a:ea typeface="Times New Roman" panose="02020603050405020304" pitchFamily="18" charset="0"/>
                <a:cs typeface="Arial" panose="020B0604020202020204" pitchFamily="34" charset="0"/>
              </a:rPr>
              <a:t>I. NHỮNG VẤN ĐỀ CHUNG VỀ BẢO ĐẢM TRẬT TỰ, AN TOÀN GIAO THÔNG</a:t>
            </a:r>
            <a:endParaRPr lang="en-US" sz="2800" b="1" dirty="0">
              <a:latin typeface="Arial" panose="020B0604020202020204" pitchFamily="34" charset="0"/>
              <a:ea typeface="Times New Roman" panose="02020603050405020304" pitchFamily="18" charset="0"/>
              <a:cs typeface="Arial" panose="020B0604020202020204" pitchFamily="34" charset="0"/>
            </a:endParaRPr>
          </a:p>
        </p:txBody>
      </p:sp>
      <p:sp>
        <p:nvSpPr>
          <p:cNvPr id="3" name="TextBox 2">
            <a:extLst>
              <a:ext uri="{FF2B5EF4-FFF2-40B4-BE49-F238E27FC236}">
                <a16:creationId xmlns:a16="http://schemas.microsoft.com/office/drawing/2014/main" xmlns="" id="{8FEF27ED-0DB7-41C8-AAB4-570EDA5A5B09}"/>
              </a:ext>
            </a:extLst>
          </p:cNvPr>
          <p:cNvSpPr txBox="1"/>
          <p:nvPr/>
        </p:nvSpPr>
        <p:spPr>
          <a:xfrm>
            <a:off x="1219200" y="1819956"/>
            <a:ext cx="6315075" cy="461665"/>
          </a:xfrm>
          <a:prstGeom prst="rect">
            <a:avLst/>
          </a:prstGeom>
          <a:noFill/>
        </p:spPr>
        <p:txBody>
          <a:bodyPr wrap="square" rtlCol="0">
            <a:spAutoFit/>
          </a:bodyPr>
          <a:lstStyle/>
          <a:p>
            <a:r>
              <a:rPr lang="vi-VN" sz="2400" b="1" i="1">
                <a:solidFill>
                  <a:srgbClr val="000000"/>
                </a:solidFill>
                <a:effectLst/>
                <a:ea typeface="Malgun Gothic" panose="020B0503020000020004" pitchFamily="34" charset="-127"/>
              </a:rPr>
              <a:t>1. Một số khái niệm cơ bản</a:t>
            </a:r>
            <a:endParaRPr lang="en-US" sz="2400" dirty="0"/>
          </a:p>
        </p:txBody>
      </p:sp>
      <p:sp>
        <p:nvSpPr>
          <p:cNvPr id="2" name="TextBox 1">
            <a:extLst>
              <a:ext uri="{FF2B5EF4-FFF2-40B4-BE49-F238E27FC236}">
                <a16:creationId xmlns:a16="http://schemas.microsoft.com/office/drawing/2014/main" xmlns="" id="{92F00E8E-3C87-4A74-851B-093E01CC7940}"/>
              </a:ext>
            </a:extLst>
          </p:cNvPr>
          <p:cNvSpPr txBox="1"/>
          <p:nvPr/>
        </p:nvSpPr>
        <p:spPr>
          <a:xfrm>
            <a:off x="1559162" y="2324701"/>
            <a:ext cx="9226076" cy="447045"/>
          </a:xfrm>
          <a:prstGeom prst="rect">
            <a:avLst/>
          </a:prstGeom>
          <a:noFill/>
        </p:spPr>
        <p:txBody>
          <a:bodyPr wrap="square" rtlCol="0">
            <a:spAutoFit/>
          </a:bodyPr>
          <a:lstStyle/>
          <a:p>
            <a:pPr algn="just">
              <a:lnSpc>
                <a:spcPct val="102000"/>
              </a:lnSpc>
              <a:spcBef>
                <a:spcPts val="300"/>
              </a:spcBef>
              <a:spcAft>
                <a:spcPts val="300"/>
              </a:spcAft>
            </a:pPr>
            <a:r>
              <a:rPr lang="vi-VN" sz="2400" i="1">
                <a:solidFill>
                  <a:srgbClr val="000000"/>
                </a:solidFill>
                <a:effectLst/>
                <a:latin typeface="Arial" panose="020B0604020202020204" pitchFamily="34" charset="0"/>
                <a:ea typeface="Malgun Gothic" panose="020B0503020000020004" pitchFamily="34" charset="-127"/>
                <a:cs typeface="Arial" panose="020B0604020202020204" pitchFamily="34" charset="0"/>
              </a:rPr>
              <a:t>1.3. Bảo đảm trật tự an toàn giao thông</a:t>
            </a:r>
            <a:endParaRPr lang="en-US" sz="2400">
              <a:effectLst/>
              <a:latin typeface="Arial" panose="020B0604020202020204" pitchFamily="34" charset="0"/>
              <a:ea typeface="Calibri" panose="020F0502020204030204" pitchFamily="34" charset="0"/>
              <a:cs typeface="Arial" panose="020B0604020202020204" pitchFamily="34" charset="0"/>
            </a:endParaRPr>
          </a:p>
        </p:txBody>
      </p:sp>
      <p:sp>
        <p:nvSpPr>
          <p:cNvPr id="8" name="TextBox 7">
            <a:extLst>
              <a:ext uri="{FF2B5EF4-FFF2-40B4-BE49-F238E27FC236}">
                <a16:creationId xmlns:a16="http://schemas.microsoft.com/office/drawing/2014/main" xmlns="" id="{F0C2F123-155F-4E29-A076-5D8F2D521A73}"/>
              </a:ext>
            </a:extLst>
          </p:cNvPr>
          <p:cNvSpPr txBox="1"/>
          <p:nvPr/>
        </p:nvSpPr>
        <p:spPr>
          <a:xfrm>
            <a:off x="1219200" y="2837770"/>
            <a:ext cx="6029325" cy="3090718"/>
          </a:xfrm>
          <a:prstGeom prst="rect">
            <a:avLst/>
          </a:prstGeom>
          <a:noFill/>
        </p:spPr>
        <p:txBody>
          <a:bodyPr wrap="square" rtlCol="0">
            <a:spAutoFit/>
          </a:bodyPr>
          <a:lstStyle/>
          <a:p>
            <a:pPr indent="457200" algn="just">
              <a:lnSpc>
                <a:spcPct val="102000"/>
              </a:lnSpc>
              <a:spcBef>
                <a:spcPts val="300"/>
              </a:spcBef>
              <a:spcAft>
                <a:spcPts val="300"/>
              </a:spcAft>
            </a:pPr>
            <a:r>
              <a:rPr lang="vi-VN" sz="2400" dirty="0">
                <a:solidFill>
                  <a:srgbClr val="000000"/>
                </a:solidFill>
                <a:effectLst/>
                <a:ea typeface="Times New Roman" panose="02020603050405020304" pitchFamily="18" charset="0"/>
              </a:rPr>
              <a:t>Bảo đảm trật tự, an toàn giao thông là việc thiết lập, duy trì, củng cố, thúc đẩy trạng thái tham gia giao thông có nền nếp, kỷ cương, trật tự, an toàn đối với người và phương tiện, hàng hóa tham gia giao thông, xây dựng ý thức tự giác chấp hành pháp luật, phòng ngừa, hạn chế tới mức thấp nhất các vụ tai nạn giao thông xảy ra.</a:t>
            </a:r>
            <a:endParaRPr lang="en-US" sz="2400" dirty="0">
              <a:effectLst/>
              <a:ea typeface="Calibri" panose="020F0502020204030204" pitchFamily="34" charset="0"/>
            </a:endParaRPr>
          </a:p>
        </p:txBody>
      </p:sp>
      <p:pic>
        <p:nvPicPr>
          <p:cNvPr id="4" name="Picture 3">
            <a:extLst>
              <a:ext uri="{FF2B5EF4-FFF2-40B4-BE49-F238E27FC236}">
                <a16:creationId xmlns:a16="http://schemas.microsoft.com/office/drawing/2014/main" xmlns="" id="{A7246FCF-DB81-4E34-BC53-B79567B56076}"/>
              </a:ext>
            </a:extLst>
          </p:cNvPr>
          <p:cNvPicPr>
            <a:picLocks noChangeAspect="1"/>
          </p:cNvPicPr>
          <p:nvPr/>
        </p:nvPicPr>
        <p:blipFill>
          <a:blip r:embed="rId4"/>
          <a:stretch>
            <a:fillRect/>
          </a:stretch>
        </p:blipFill>
        <p:spPr>
          <a:xfrm>
            <a:off x="7534275" y="1776876"/>
            <a:ext cx="3753964" cy="2295525"/>
          </a:xfrm>
          <a:prstGeom prst="rect">
            <a:avLst/>
          </a:prstGeom>
        </p:spPr>
      </p:pic>
      <p:pic>
        <p:nvPicPr>
          <p:cNvPr id="7" name="Picture 6">
            <a:extLst>
              <a:ext uri="{FF2B5EF4-FFF2-40B4-BE49-F238E27FC236}">
                <a16:creationId xmlns:a16="http://schemas.microsoft.com/office/drawing/2014/main" xmlns="" id="{5F1BFE8A-B75B-4101-A748-65D72A45EC6F}"/>
              </a:ext>
            </a:extLst>
          </p:cNvPr>
          <p:cNvPicPr>
            <a:picLocks noChangeAspect="1"/>
          </p:cNvPicPr>
          <p:nvPr/>
        </p:nvPicPr>
        <p:blipFill>
          <a:blip r:embed="rId5"/>
          <a:stretch>
            <a:fillRect/>
          </a:stretch>
        </p:blipFill>
        <p:spPr>
          <a:xfrm>
            <a:off x="7534276" y="4097744"/>
            <a:ext cx="3753964" cy="2160181"/>
          </a:xfrm>
          <a:prstGeom prst="rect">
            <a:avLst/>
          </a:prstGeom>
        </p:spPr>
      </p:pic>
    </p:spTree>
    <p:extLst>
      <p:ext uri="{BB962C8B-B14F-4D97-AF65-F5344CB8AC3E}">
        <p14:creationId xmlns:p14="http://schemas.microsoft.com/office/powerpoint/2010/main" val="2934081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par>
                                <p:cTn id="13" presetID="16" presetClass="entr" presetSubtype="21"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966913" y="349479"/>
            <a:ext cx="8410575" cy="954107"/>
          </a:xfrm>
          <a:prstGeom prst="rect">
            <a:avLst/>
          </a:prstGeom>
        </p:spPr>
        <p:txBody>
          <a:bodyPr wrap="square">
            <a:spAutoFit/>
          </a:bodyPr>
          <a:lstStyle/>
          <a:p>
            <a:pPr algn="just">
              <a:spcAft>
                <a:spcPts val="0"/>
              </a:spcAft>
            </a:pPr>
            <a:r>
              <a:rPr lang="nl-NL" sz="2800" b="1" dirty="0">
                <a:latin typeface="Arial" panose="020B0604020202020204" pitchFamily="34" charset="0"/>
                <a:ea typeface="Times New Roman" panose="02020603050405020304" pitchFamily="18" charset="0"/>
                <a:cs typeface="Arial" panose="020B0604020202020204" pitchFamily="34" charset="0"/>
              </a:rPr>
              <a:t>I. NHỮNG VẤN ĐỀ CHUNG VỀ BẢO ĐẢM TRẬT TỰ, AN TOÀN GIAO THÔNG</a:t>
            </a:r>
            <a:endParaRPr lang="en-US" sz="2800" b="1" dirty="0">
              <a:latin typeface="Arial" panose="020B0604020202020204" pitchFamily="34" charset="0"/>
              <a:ea typeface="Times New Roman" panose="02020603050405020304" pitchFamily="18" charset="0"/>
              <a:cs typeface="Arial" panose="020B0604020202020204" pitchFamily="34" charset="0"/>
            </a:endParaRPr>
          </a:p>
        </p:txBody>
      </p:sp>
      <p:sp>
        <p:nvSpPr>
          <p:cNvPr id="2" name="TextBox 1">
            <a:extLst>
              <a:ext uri="{FF2B5EF4-FFF2-40B4-BE49-F238E27FC236}">
                <a16:creationId xmlns:a16="http://schemas.microsoft.com/office/drawing/2014/main" xmlns="" id="{53F54F2B-5CF9-4AAF-BFF8-548B03E9126A}"/>
              </a:ext>
            </a:extLst>
          </p:cNvPr>
          <p:cNvSpPr txBox="1"/>
          <p:nvPr/>
        </p:nvSpPr>
        <p:spPr>
          <a:xfrm>
            <a:off x="942975" y="1922366"/>
            <a:ext cx="10458450" cy="461665"/>
          </a:xfrm>
          <a:prstGeom prst="rect">
            <a:avLst/>
          </a:prstGeom>
          <a:noFill/>
        </p:spPr>
        <p:txBody>
          <a:bodyPr wrap="square" rtlCol="0">
            <a:spAutoFit/>
          </a:bodyPr>
          <a:lstStyle/>
          <a:p>
            <a:r>
              <a:rPr lang="vi-VN" sz="2400" b="1"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1.2. Thực trạng bảo đảm trật tự an toàn giao thông ở Việt Nam gần đây</a:t>
            </a:r>
            <a:r>
              <a:rPr lang="vi-VN" sz="2400" dirty="0">
                <a:solidFill>
                  <a:srgbClr val="000000"/>
                </a:solidFill>
                <a:effectLst/>
                <a:latin typeface="Arial" panose="020B0604020202020204" pitchFamily="34" charset="0"/>
                <a:ea typeface="Calibri" panose="020F0502020204030204" pitchFamily="34" charset="0"/>
                <a:cs typeface="Arial" panose="020B0604020202020204" pitchFamily="34" charset="0"/>
              </a:rPr>
              <a:t> </a:t>
            </a:r>
            <a:endParaRPr lang="en-US" sz="24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xmlns="" id="{3EE126EF-29C6-41AD-9410-C2B1023DEB79}"/>
              </a:ext>
            </a:extLst>
          </p:cNvPr>
          <p:cNvSpPr txBox="1"/>
          <p:nvPr/>
        </p:nvSpPr>
        <p:spPr>
          <a:xfrm>
            <a:off x="5153025" y="2747994"/>
            <a:ext cx="6248400" cy="3046988"/>
          </a:xfrm>
          <a:prstGeom prst="rect">
            <a:avLst/>
          </a:prstGeom>
          <a:noFill/>
        </p:spPr>
        <p:txBody>
          <a:bodyPr wrap="square" rtlCol="0">
            <a:spAutoFit/>
          </a:bodyPr>
          <a:lstStyle/>
          <a:p>
            <a:pPr algn="just"/>
            <a:r>
              <a:rPr lang="vi-VN" sz="2400" dirty="0">
                <a:solidFill>
                  <a:srgbClr val="000000"/>
                </a:solidFill>
                <a:effectLst/>
                <a:latin typeface="Arial" panose="020B0604020202020204" pitchFamily="34" charset="0"/>
                <a:ea typeface="Calibri" panose="020F0502020204030204" pitchFamily="34" charset="0"/>
                <a:cs typeface="Arial" panose="020B0604020202020204" pitchFamily="34" charset="0"/>
              </a:rPr>
              <a:t>Theo thống kê của Ủy ban an toàn giao thông Quốc gia, trong 5 năm (2016-2020), tình hình tai nạn giao thông trên toàn quốc được kiềm chế hiệu quả. Cả nước xảy ra 94.024 vụ, làm chết 39.917 người, bị thương 77.477 người. So với cùng kỳ 5 năm trước, giảm trên 42% số vụ, trên 19% số người chết và giảm trên 53% số người bị thương</a:t>
            </a:r>
            <a:endParaRPr lang="en-US" sz="24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xmlns="" id="{E6863277-DF00-4B76-A0AE-5D61D10DC8AD}"/>
              </a:ext>
            </a:extLst>
          </p:cNvPr>
          <p:cNvPicPr>
            <a:picLocks noChangeAspect="1"/>
          </p:cNvPicPr>
          <p:nvPr/>
        </p:nvPicPr>
        <p:blipFill>
          <a:blip r:embed="rId4"/>
          <a:stretch>
            <a:fillRect/>
          </a:stretch>
        </p:blipFill>
        <p:spPr>
          <a:xfrm>
            <a:off x="1314450" y="2581276"/>
            <a:ext cx="3505200" cy="1829342"/>
          </a:xfrm>
          <a:prstGeom prst="rect">
            <a:avLst/>
          </a:prstGeom>
        </p:spPr>
      </p:pic>
      <p:pic>
        <p:nvPicPr>
          <p:cNvPr id="7" name="Picture 6">
            <a:extLst>
              <a:ext uri="{FF2B5EF4-FFF2-40B4-BE49-F238E27FC236}">
                <a16:creationId xmlns:a16="http://schemas.microsoft.com/office/drawing/2014/main" xmlns="" id="{6082307F-D639-407D-A7F9-31EE75017058}"/>
              </a:ext>
            </a:extLst>
          </p:cNvPr>
          <p:cNvPicPr>
            <a:picLocks noChangeAspect="1"/>
          </p:cNvPicPr>
          <p:nvPr/>
        </p:nvPicPr>
        <p:blipFill>
          <a:blip r:embed="rId5"/>
          <a:stretch>
            <a:fillRect/>
          </a:stretch>
        </p:blipFill>
        <p:spPr>
          <a:xfrm>
            <a:off x="1314450" y="4455378"/>
            <a:ext cx="3505200" cy="1829341"/>
          </a:xfrm>
          <a:prstGeom prst="rect">
            <a:avLst/>
          </a:prstGeom>
        </p:spPr>
      </p:pic>
    </p:spTree>
    <p:extLst>
      <p:ext uri="{BB962C8B-B14F-4D97-AF65-F5344CB8AC3E}">
        <p14:creationId xmlns:p14="http://schemas.microsoft.com/office/powerpoint/2010/main" val="660372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arn(inVertical)">
                                      <p:cBhvr>
                                        <p:cTn id="18" dur="500"/>
                                        <p:tgtEl>
                                          <p:spTgt spid="4"/>
                                        </p:tgtEl>
                                      </p:cBhvr>
                                    </p:animEffect>
                                  </p:childTnLst>
                                </p:cTn>
                              </p:par>
                              <p:par>
                                <p:cTn id="19" presetID="16" presetClass="entr" presetSubtype="21" fill="hold"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arn(inVertical)">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966913" y="349479"/>
            <a:ext cx="8410575" cy="954107"/>
          </a:xfrm>
          <a:prstGeom prst="rect">
            <a:avLst/>
          </a:prstGeom>
        </p:spPr>
        <p:txBody>
          <a:bodyPr wrap="square">
            <a:spAutoFit/>
          </a:bodyPr>
          <a:lstStyle/>
          <a:p>
            <a:pPr algn="just">
              <a:spcAft>
                <a:spcPts val="0"/>
              </a:spcAft>
            </a:pPr>
            <a:r>
              <a:rPr lang="nl-NL" sz="2800" b="1" dirty="0">
                <a:latin typeface="Arial" panose="020B0604020202020204" pitchFamily="34" charset="0"/>
                <a:ea typeface="Times New Roman" panose="02020603050405020304" pitchFamily="18" charset="0"/>
                <a:cs typeface="Arial" panose="020B0604020202020204" pitchFamily="34" charset="0"/>
              </a:rPr>
              <a:t>I. NHỮNG VẤN ĐỀ CHUNG VỀ BẢO ĐẢM TRẬT TỰ, AN TOÀN GIAO THÔNG</a:t>
            </a:r>
            <a:endParaRPr lang="en-US" sz="2800" b="1" dirty="0">
              <a:latin typeface="Arial" panose="020B0604020202020204" pitchFamily="34" charset="0"/>
              <a:ea typeface="Times New Roman" panose="02020603050405020304" pitchFamily="18" charset="0"/>
              <a:cs typeface="Arial" panose="020B0604020202020204" pitchFamily="34" charset="0"/>
            </a:endParaRPr>
          </a:p>
        </p:txBody>
      </p:sp>
      <p:sp>
        <p:nvSpPr>
          <p:cNvPr id="2" name="TextBox 1">
            <a:extLst>
              <a:ext uri="{FF2B5EF4-FFF2-40B4-BE49-F238E27FC236}">
                <a16:creationId xmlns:a16="http://schemas.microsoft.com/office/drawing/2014/main" xmlns="" id="{53F54F2B-5CF9-4AAF-BFF8-548B03E9126A}"/>
              </a:ext>
            </a:extLst>
          </p:cNvPr>
          <p:cNvSpPr txBox="1"/>
          <p:nvPr/>
        </p:nvSpPr>
        <p:spPr>
          <a:xfrm>
            <a:off x="942975" y="1798496"/>
            <a:ext cx="10458450" cy="461665"/>
          </a:xfrm>
          <a:prstGeom prst="rect">
            <a:avLst/>
          </a:prstGeom>
          <a:noFill/>
        </p:spPr>
        <p:txBody>
          <a:bodyPr wrap="square" rtlCol="0">
            <a:spAutoFit/>
          </a:bodyPr>
          <a:lstStyle/>
          <a:p>
            <a:r>
              <a:rPr lang="vi-VN" sz="2400" b="1" i="1">
                <a:solidFill>
                  <a:srgbClr val="000000"/>
                </a:solidFill>
                <a:effectLst/>
                <a:latin typeface="Arial" panose="020B0604020202020204" pitchFamily="34" charset="0"/>
                <a:ea typeface="Malgun Gothic" panose="020B0503020000020004" pitchFamily="34" charset="-127"/>
                <a:cs typeface="Arial" panose="020B0604020202020204" pitchFamily="34" charset="0"/>
              </a:rPr>
              <a:t>1.2. Thực trạng bảo đảm trật tự an toàn giao thông ở Việt Nam gần đây</a:t>
            </a:r>
            <a:r>
              <a:rPr lang="vi-VN" sz="2400">
                <a:solidFill>
                  <a:srgbClr val="000000"/>
                </a:solidFill>
                <a:effectLst/>
                <a:latin typeface="Arial" panose="020B0604020202020204" pitchFamily="34" charset="0"/>
                <a:ea typeface="Calibri" panose="020F0502020204030204" pitchFamily="34" charset="0"/>
                <a:cs typeface="Arial" panose="020B0604020202020204" pitchFamily="34" charset="0"/>
              </a:rPr>
              <a:t> </a:t>
            </a:r>
            <a:endParaRPr lang="en-US" sz="24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xmlns="" id="{1D9AB851-599C-4D82-95FC-989F1C45667E}"/>
              </a:ext>
            </a:extLst>
          </p:cNvPr>
          <p:cNvSpPr txBox="1"/>
          <p:nvPr/>
        </p:nvSpPr>
        <p:spPr>
          <a:xfrm>
            <a:off x="1062037" y="2333747"/>
            <a:ext cx="10220325" cy="447045"/>
          </a:xfrm>
          <a:prstGeom prst="rect">
            <a:avLst/>
          </a:prstGeom>
          <a:noFill/>
        </p:spPr>
        <p:txBody>
          <a:bodyPr wrap="square" rtlCol="0">
            <a:spAutoFit/>
          </a:bodyPr>
          <a:lstStyle/>
          <a:p>
            <a:pPr algn="just">
              <a:lnSpc>
                <a:spcPct val="102000"/>
              </a:lnSpc>
              <a:spcBef>
                <a:spcPts val="300"/>
              </a:spcBef>
              <a:spcAft>
                <a:spcPts val="300"/>
              </a:spcAft>
              <a:tabLst>
                <a:tab pos="977265" algn="l"/>
              </a:tabLst>
            </a:pPr>
            <a:r>
              <a:rPr lang="vi-VN"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1.2.1. Thực trạng bảo đảm trật tự an toàn giao thông đường bộ</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8D33B58E-322E-40D5-A62F-6F7211540C8F}"/>
              </a:ext>
            </a:extLst>
          </p:cNvPr>
          <p:cNvSpPr txBox="1"/>
          <p:nvPr/>
        </p:nvSpPr>
        <p:spPr>
          <a:xfrm>
            <a:off x="1104899" y="4194221"/>
            <a:ext cx="8148638" cy="1938992"/>
          </a:xfrm>
          <a:prstGeom prst="rect">
            <a:avLst/>
          </a:prstGeom>
          <a:noFill/>
        </p:spPr>
        <p:txBody>
          <a:bodyPr wrap="square" rtlCol="0">
            <a:spAutoFit/>
          </a:bodyPr>
          <a:lstStyle/>
          <a:p>
            <a:pPr algn="just"/>
            <a:r>
              <a:rPr lang="vi-VN" sz="2400" dirty="0">
                <a:solidFill>
                  <a:srgbClr val="000000"/>
                </a:solidFill>
                <a:effectLst/>
                <a:ea typeface="Calibri" panose="020F0502020204030204" pitchFamily="34" charset="0"/>
              </a:rPr>
              <a:t>Tuy nhiên, tình hình trật tự an toàn giao thông đường bộ ở nước ta hiện nay còn phức tạp, rất đáng lo ngại và tai nạn giao thông luôn hiện hữu, đe dọa sức khỏe, tính mạng, tài sản của nhà nước và người dân hàng ngày, hàng giờ. Đây là nỗi ám ảnh của cả xã hội và mỗi người dân.</a:t>
            </a:r>
            <a:endParaRPr lang="en-US" sz="2400" dirty="0"/>
          </a:p>
        </p:txBody>
      </p:sp>
      <p:sp>
        <p:nvSpPr>
          <p:cNvPr id="7" name="TextBox 6">
            <a:extLst>
              <a:ext uri="{FF2B5EF4-FFF2-40B4-BE49-F238E27FC236}">
                <a16:creationId xmlns:a16="http://schemas.microsoft.com/office/drawing/2014/main" xmlns="" id="{E7ADA081-EA45-4F49-9132-527791F09188}"/>
              </a:ext>
            </a:extLst>
          </p:cNvPr>
          <p:cNvSpPr txBox="1"/>
          <p:nvPr/>
        </p:nvSpPr>
        <p:spPr>
          <a:xfrm>
            <a:off x="1062037" y="2887342"/>
            <a:ext cx="8148638" cy="1200329"/>
          </a:xfrm>
          <a:prstGeom prst="rect">
            <a:avLst/>
          </a:prstGeom>
          <a:noFill/>
        </p:spPr>
        <p:txBody>
          <a:bodyPr wrap="square" rtlCol="0">
            <a:spAutoFit/>
          </a:bodyPr>
          <a:lstStyle/>
          <a:p>
            <a:pPr algn="just"/>
            <a:r>
              <a:rPr lang="vi-VN" sz="2400" dirty="0">
                <a:solidFill>
                  <a:srgbClr val="000000"/>
                </a:solidFill>
                <a:effectLst/>
                <a:ea typeface="Calibri" panose="020F0502020204030204" pitchFamily="34" charset="0"/>
              </a:rPr>
              <a:t>Vận tải đường bộ trở thành phương thức vận tải chủ đạo, với khối lượng hàng hóa và hành khách chiếm tỷ trọng lần lượt là 93% và 78% tổng khối lượng vận tải.</a:t>
            </a:r>
            <a:endParaRPr lang="en-US" sz="2400" dirty="0"/>
          </a:p>
        </p:txBody>
      </p:sp>
      <p:pic>
        <p:nvPicPr>
          <p:cNvPr id="8" name="Picture 7">
            <a:extLst>
              <a:ext uri="{FF2B5EF4-FFF2-40B4-BE49-F238E27FC236}">
                <a16:creationId xmlns:a16="http://schemas.microsoft.com/office/drawing/2014/main" xmlns="" id="{DBC95AFE-F143-47AB-BB51-FA17C0200F9F}"/>
              </a:ext>
            </a:extLst>
          </p:cNvPr>
          <p:cNvPicPr>
            <a:picLocks noChangeAspect="1"/>
          </p:cNvPicPr>
          <p:nvPr/>
        </p:nvPicPr>
        <p:blipFill>
          <a:blip r:embed="rId4"/>
          <a:stretch>
            <a:fillRect/>
          </a:stretch>
        </p:blipFill>
        <p:spPr>
          <a:xfrm>
            <a:off x="9344025" y="2887342"/>
            <a:ext cx="1938337" cy="1503683"/>
          </a:xfrm>
          <a:prstGeom prst="rect">
            <a:avLst/>
          </a:prstGeom>
        </p:spPr>
      </p:pic>
      <p:pic>
        <p:nvPicPr>
          <p:cNvPr id="11" name="Picture 10">
            <a:extLst>
              <a:ext uri="{FF2B5EF4-FFF2-40B4-BE49-F238E27FC236}">
                <a16:creationId xmlns:a16="http://schemas.microsoft.com/office/drawing/2014/main" xmlns="" id="{56A2BD1E-740E-443B-AB62-150722F7F1BE}"/>
              </a:ext>
            </a:extLst>
          </p:cNvPr>
          <p:cNvPicPr>
            <a:picLocks noChangeAspect="1"/>
          </p:cNvPicPr>
          <p:nvPr/>
        </p:nvPicPr>
        <p:blipFill>
          <a:blip r:embed="rId5"/>
          <a:stretch>
            <a:fillRect/>
          </a:stretch>
        </p:blipFill>
        <p:spPr>
          <a:xfrm>
            <a:off x="9344024" y="4772229"/>
            <a:ext cx="1938337" cy="1257096"/>
          </a:xfrm>
          <a:prstGeom prst="rect">
            <a:avLst/>
          </a:prstGeom>
        </p:spPr>
      </p:pic>
    </p:spTree>
    <p:extLst>
      <p:ext uri="{BB962C8B-B14F-4D97-AF65-F5344CB8AC3E}">
        <p14:creationId xmlns:p14="http://schemas.microsoft.com/office/powerpoint/2010/main" val="96002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barn(inVertical)">
                                      <p:cBhvr>
                                        <p:cTn id="24" dur="500"/>
                                        <p:tgtEl>
                                          <p:spTgt spid="8"/>
                                        </p:tgtEl>
                                      </p:cBhvr>
                                    </p:animEffect>
                                  </p:childTnLst>
                                </p:cTn>
                              </p:par>
                              <p:par>
                                <p:cTn id="25" presetID="16" presetClass="entr" presetSubtype="21"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arn(inVertical)">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966913" y="349479"/>
            <a:ext cx="8410575" cy="954107"/>
          </a:xfrm>
          <a:prstGeom prst="rect">
            <a:avLst/>
          </a:prstGeom>
        </p:spPr>
        <p:txBody>
          <a:bodyPr wrap="square">
            <a:spAutoFit/>
          </a:bodyPr>
          <a:lstStyle/>
          <a:p>
            <a:pPr algn="just">
              <a:spcAft>
                <a:spcPts val="0"/>
              </a:spcAft>
            </a:pPr>
            <a:r>
              <a:rPr lang="nl-NL" sz="2800" b="1" dirty="0">
                <a:latin typeface="Arial" panose="020B0604020202020204" pitchFamily="34" charset="0"/>
                <a:ea typeface="Times New Roman" panose="02020603050405020304" pitchFamily="18" charset="0"/>
                <a:cs typeface="Arial" panose="020B0604020202020204" pitchFamily="34" charset="0"/>
              </a:rPr>
              <a:t>I. NHỮNG VẤN ĐỀ CHUNG VỀ BẢO ĐẢM TRẬT TỰ, AN TOÀN GIAO THÔNG</a:t>
            </a:r>
            <a:endParaRPr lang="en-US" sz="2800" b="1" dirty="0">
              <a:latin typeface="Arial" panose="020B0604020202020204" pitchFamily="34" charset="0"/>
              <a:ea typeface="Times New Roman" panose="02020603050405020304" pitchFamily="18" charset="0"/>
              <a:cs typeface="Arial" panose="020B0604020202020204" pitchFamily="34" charset="0"/>
            </a:endParaRPr>
          </a:p>
        </p:txBody>
      </p:sp>
      <p:sp>
        <p:nvSpPr>
          <p:cNvPr id="2" name="TextBox 1">
            <a:extLst>
              <a:ext uri="{FF2B5EF4-FFF2-40B4-BE49-F238E27FC236}">
                <a16:creationId xmlns:a16="http://schemas.microsoft.com/office/drawing/2014/main" xmlns="" id="{53F54F2B-5CF9-4AAF-BFF8-548B03E9126A}"/>
              </a:ext>
            </a:extLst>
          </p:cNvPr>
          <p:cNvSpPr txBox="1"/>
          <p:nvPr/>
        </p:nvSpPr>
        <p:spPr>
          <a:xfrm>
            <a:off x="866769" y="1909519"/>
            <a:ext cx="10458450" cy="461665"/>
          </a:xfrm>
          <a:prstGeom prst="rect">
            <a:avLst/>
          </a:prstGeom>
          <a:noFill/>
        </p:spPr>
        <p:txBody>
          <a:bodyPr wrap="square" rtlCol="0">
            <a:spAutoFit/>
          </a:bodyPr>
          <a:lstStyle/>
          <a:p>
            <a:r>
              <a:rPr lang="vi-VN" sz="2400" b="1"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1.2. Thực trạng bảo đảm trật tự an toàn giao thông ở Việt Nam gần đây</a:t>
            </a:r>
            <a:r>
              <a:rPr lang="vi-VN" sz="2400" dirty="0">
                <a:solidFill>
                  <a:srgbClr val="000000"/>
                </a:solidFill>
                <a:effectLst/>
                <a:latin typeface="Arial" panose="020B0604020202020204" pitchFamily="34" charset="0"/>
                <a:ea typeface="Calibri" panose="020F0502020204030204" pitchFamily="34" charset="0"/>
                <a:cs typeface="Arial" panose="020B0604020202020204" pitchFamily="34" charset="0"/>
              </a:rPr>
              <a:t> </a:t>
            </a:r>
            <a:endParaRPr lang="en-US" sz="24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xmlns="" id="{47C37E84-E165-4115-8AD0-6349F38BCB53}"/>
              </a:ext>
            </a:extLst>
          </p:cNvPr>
          <p:cNvSpPr txBox="1"/>
          <p:nvPr/>
        </p:nvSpPr>
        <p:spPr>
          <a:xfrm>
            <a:off x="866769" y="2513813"/>
            <a:ext cx="10134600" cy="453779"/>
          </a:xfrm>
          <a:prstGeom prst="rect">
            <a:avLst/>
          </a:prstGeom>
          <a:noFill/>
        </p:spPr>
        <p:txBody>
          <a:bodyPr wrap="square" rtlCol="0">
            <a:spAutoFit/>
          </a:bodyPr>
          <a:lstStyle/>
          <a:p>
            <a:pPr algn="just">
              <a:lnSpc>
                <a:spcPct val="102000"/>
              </a:lnSpc>
              <a:spcBef>
                <a:spcPts val="300"/>
              </a:spcBef>
              <a:spcAft>
                <a:spcPts val="300"/>
              </a:spcAft>
              <a:tabLst>
                <a:tab pos="977265" algn="l"/>
              </a:tabLst>
            </a:pPr>
            <a:r>
              <a:rPr lang="vi-VN" sz="2400" i="1" dirty="0">
                <a:solidFill>
                  <a:srgbClr val="000000"/>
                </a:solidFill>
                <a:effectLst/>
                <a:ea typeface="Malgun Gothic" panose="020B0503020000020004" pitchFamily="34" charset="-127"/>
              </a:rPr>
              <a:t>1.2.2. Thực trạng bảo đảm trật tự an toàn giao thông đường sắt</a:t>
            </a:r>
            <a:endParaRPr lang="en-US" sz="2400" dirty="0">
              <a:effectLst/>
              <a:ea typeface="Calibri" panose="020F0502020204030204" pitchFamily="34" charset="0"/>
            </a:endParaRPr>
          </a:p>
        </p:txBody>
      </p:sp>
      <p:sp>
        <p:nvSpPr>
          <p:cNvPr id="4" name="TextBox 3">
            <a:extLst>
              <a:ext uri="{FF2B5EF4-FFF2-40B4-BE49-F238E27FC236}">
                <a16:creationId xmlns:a16="http://schemas.microsoft.com/office/drawing/2014/main" xmlns="" id="{B2B70F16-E7F7-4CED-983A-6F0DAC4402B2}"/>
              </a:ext>
            </a:extLst>
          </p:cNvPr>
          <p:cNvSpPr txBox="1"/>
          <p:nvPr/>
        </p:nvSpPr>
        <p:spPr>
          <a:xfrm>
            <a:off x="4638675" y="3110221"/>
            <a:ext cx="6591300" cy="1198341"/>
          </a:xfrm>
          <a:prstGeom prst="rect">
            <a:avLst/>
          </a:prstGeom>
          <a:noFill/>
        </p:spPr>
        <p:txBody>
          <a:bodyPr wrap="square" rtlCol="0">
            <a:spAutoFit/>
          </a:bodyPr>
          <a:lstStyle/>
          <a:p>
            <a:pPr indent="457200" algn="just" fontAlgn="base">
              <a:lnSpc>
                <a:spcPct val="102000"/>
              </a:lnSpc>
              <a:spcBef>
                <a:spcPts val="300"/>
              </a:spcBef>
              <a:spcAft>
                <a:spcPts val="300"/>
              </a:spcAft>
            </a:pPr>
            <a:r>
              <a:rPr lang="en-US" sz="2400" dirty="0">
                <a:solidFill>
                  <a:srgbClr val="000000"/>
                </a:solidFill>
                <a:latin typeface="Arial" panose="020B0604020202020204" pitchFamily="34" charset="0"/>
                <a:ea typeface="Times New Roman" panose="02020603050405020304" pitchFamily="18" charset="0"/>
                <a:cs typeface="Arial" panose="020B0604020202020204" pitchFamily="34" charset="0"/>
              </a:rPr>
              <a:t>T</a:t>
            </a:r>
            <a:r>
              <a:rPr lang="vi-V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ình hình trật tự an toàn đường sắt vẫn còn diễn biến phức tạp, đặc biệt tại các điểm giao cắt đồng mức giữa đường sắt và đường bộ.</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sp>
        <p:nvSpPr>
          <p:cNvPr id="7" name="TextBox 6">
            <a:extLst>
              <a:ext uri="{FF2B5EF4-FFF2-40B4-BE49-F238E27FC236}">
                <a16:creationId xmlns:a16="http://schemas.microsoft.com/office/drawing/2014/main" xmlns="" id="{B8893708-0ADE-4D0A-9B2C-E9F6188EC571}"/>
              </a:ext>
            </a:extLst>
          </p:cNvPr>
          <p:cNvSpPr txBox="1"/>
          <p:nvPr/>
        </p:nvSpPr>
        <p:spPr>
          <a:xfrm>
            <a:off x="4638675" y="4451191"/>
            <a:ext cx="6591300" cy="1569660"/>
          </a:xfrm>
          <a:prstGeom prst="rect">
            <a:avLst/>
          </a:prstGeom>
          <a:noFill/>
        </p:spPr>
        <p:txBody>
          <a:bodyPr wrap="square" rtlCol="0">
            <a:spAutoFit/>
          </a:bodyPr>
          <a:lstStyle/>
          <a:p>
            <a:pPr algn="just"/>
            <a:r>
              <a:rPr lang="en-US" sz="24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r>
              <a:rPr lang="vi-V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Theo thống kê của Tổng công ty đường sắt Việt Nam, tính đến nay cả nước có 1.471 đường ngang hợp pháp và 4.868 đường ngang bất hợp pháp. </a:t>
            </a:r>
            <a:endParaRPr lang="en-US" sz="2400"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xmlns="" id="{6B107F14-A5BE-4DF1-9924-E195E7DCC16A}"/>
              </a:ext>
            </a:extLst>
          </p:cNvPr>
          <p:cNvPicPr>
            <a:picLocks noChangeAspect="1"/>
          </p:cNvPicPr>
          <p:nvPr/>
        </p:nvPicPr>
        <p:blipFill>
          <a:blip r:embed="rId4"/>
          <a:stretch>
            <a:fillRect/>
          </a:stretch>
        </p:blipFill>
        <p:spPr>
          <a:xfrm>
            <a:off x="866769" y="3185309"/>
            <a:ext cx="3657606" cy="2591852"/>
          </a:xfrm>
          <a:prstGeom prst="rect">
            <a:avLst/>
          </a:prstGeom>
        </p:spPr>
      </p:pic>
    </p:spTree>
    <p:extLst>
      <p:ext uri="{BB962C8B-B14F-4D97-AF65-F5344CB8AC3E}">
        <p14:creationId xmlns:p14="http://schemas.microsoft.com/office/powerpoint/2010/main" val="3489938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arn(inVertical)">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arn(inVertical)">
                                      <p:cBhvr>
                                        <p:cTn id="18" dur="500"/>
                                        <p:tgtEl>
                                          <p:spTgt spid="7"/>
                                        </p:tgtEl>
                                      </p:cBhvr>
                                    </p:animEffect>
                                  </p:childTnLst>
                                </p:cTn>
                              </p:par>
                              <p:par>
                                <p:cTn id="19" presetID="16" presetClass="entr" presetSubtype="21"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arn(inVertical)">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966913" y="349479"/>
            <a:ext cx="8410575" cy="954107"/>
          </a:xfrm>
          <a:prstGeom prst="rect">
            <a:avLst/>
          </a:prstGeom>
        </p:spPr>
        <p:txBody>
          <a:bodyPr wrap="square">
            <a:spAutoFit/>
          </a:bodyPr>
          <a:lstStyle/>
          <a:p>
            <a:pPr algn="just">
              <a:spcAft>
                <a:spcPts val="0"/>
              </a:spcAft>
            </a:pPr>
            <a:r>
              <a:rPr lang="nl-NL" sz="2800" b="1" dirty="0">
                <a:latin typeface="Arial" panose="020B0604020202020204" pitchFamily="34" charset="0"/>
                <a:ea typeface="Times New Roman" panose="02020603050405020304" pitchFamily="18" charset="0"/>
                <a:cs typeface="Arial" panose="020B0604020202020204" pitchFamily="34" charset="0"/>
              </a:rPr>
              <a:t>I. NHỮNG VẤN ĐỀ CHUNG VỀ BẢO ĐẢM TRẬT TỰ, AN TOÀN GIAO THÔNG</a:t>
            </a:r>
            <a:endParaRPr lang="en-US" sz="2800" b="1" dirty="0">
              <a:latin typeface="Arial" panose="020B0604020202020204" pitchFamily="34" charset="0"/>
              <a:ea typeface="Times New Roman" panose="02020603050405020304" pitchFamily="18" charset="0"/>
              <a:cs typeface="Arial" panose="020B0604020202020204" pitchFamily="34" charset="0"/>
            </a:endParaRPr>
          </a:p>
        </p:txBody>
      </p:sp>
      <p:sp>
        <p:nvSpPr>
          <p:cNvPr id="2" name="TextBox 1">
            <a:extLst>
              <a:ext uri="{FF2B5EF4-FFF2-40B4-BE49-F238E27FC236}">
                <a16:creationId xmlns:a16="http://schemas.microsoft.com/office/drawing/2014/main" xmlns="" id="{53F54F2B-5CF9-4AAF-BFF8-548B03E9126A}"/>
              </a:ext>
            </a:extLst>
          </p:cNvPr>
          <p:cNvSpPr txBox="1"/>
          <p:nvPr/>
        </p:nvSpPr>
        <p:spPr>
          <a:xfrm>
            <a:off x="942975" y="1985719"/>
            <a:ext cx="10458450" cy="461665"/>
          </a:xfrm>
          <a:prstGeom prst="rect">
            <a:avLst/>
          </a:prstGeom>
          <a:noFill/>
        </p:spPr>
        <p:txBody>
          <a:bodyPr wrap="square" rtlCol="0">
            <a:spAutoFit/>
          </a:bodyPr>
          <a:lstStyle/>
          <a:p>
            <a:r>
              <a:rPr lang="vi-VN" sz="2400" b="1" i="1">
                <a:solidFill>
                  <a:srgbClr val="000000"/>
                </a:solidFill>
                <a:effectLst/>
                <a:latin typeface="Arial" panose="020B0604020202020204" pitchFamily="34" charset="0"/>
                <a:ea typeface="Malgun Gothic" panose="020B0503020000020004" pitchFamily="34" charset="-127"/>
                <a:cs typeface="Arial" panose="020B0604020202020204" pitchFamily="34" charset="0"/>
              </a:rPr>
              <a:t>1.2. Thực trạng bảo đảm trật tự an toàn giao thông ở Việt Nam gần đây</a:t>
            </a:r>
            <a:r>
              <a:rPr lang="vi-VN" sz="2400">
                <a:solidFill>
                  <a:srgbClr val="000000"/>
                </a:solidFill>
                <a:effectLst/>
                <a:latin typeface="Arial" panose="020B0604020202020204" pitchFamily="34" charset="0"/>
                <a:ea typeface="Calibri" panose="020F0502020204030204" pitchFamily="34" charset="0"/>
                <a:cs typeface="Arial" panose="020B0604020202020204" pitchFamily="34" charset="0"/>
              </a:rPr>
              <a:t> </a:t>
            </a:r>
            <a:endParaRPr lang="en-US" sz="24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xmlns="" id="{25A8933A-56FB-4240-AD09-418CACBF6CB3}"/>
              </a:ext>
            </a:extLst>
          </p:cNvPr>
          <p:cNvSpPr txBox="1"/>
          <p:nvPr/>
        </p:nvSpPr>
        <p:spPr>
          <a:xfrm>
            <a:off x="1071563" y="2517161"/>
            <a:ext cx="9067528" cy="461665"/>
          </a:xfrm>
          <a:prstGeom prst="rect">
            <a:avLst/>
          </a:prstGeom>
          <a:noFill/>
        </p:spPr>
        <p:txBody>
          <a:bodyPr wrap="square" rtlCol="0">
            <a:spAutoFit/>
          </a:bodyPr>
          <a:lstStyle/>
          <a:p>
            <a:r>
              <a:rPr lang="vi-VN" sz="2400" i="1" dirty="0">
                <a:solidFill>
                  <a:srgbClr val="000000"/>
                </a:solidFill>
                <a:effectLst/>
                <a:ea typeface="Malgun Gothic" panose="020B0503020000020004" pitchFamily="34" charset="-127"/>
              </a:rPr>
              <a:t>1.2.3. Thực trạng bảo đảm trật tự an toàn giao thông đường thủy</a:t>
            </a:r>
            <a:endParaRPr lang="en-US" sz="2400" dirty="0"/>
          </a:p>
        </p:txBody>
      </p:sp>
      <p:sp>
        <p:nvSpPr>
          <p:cNvPr id="4" name="TextBox 3">
            <a:extLst>
              <a:ext uri="{FF2B5EF4-FFF2-40B4-BE49-F238E27FC236}">
                <a16:creationId xmlns:a16="http://schemas.microsoft.com/office/drawing/2014/main" xmlns="" id="{D07D4048-00BE-45AD-9D77-C589846F65A2}"/>
              </a:ext>
            </a:extLst>
          </p:cNvPr>
          <p:cNvSpPr txBox="1"/>
          <p:nvPr/>
        </p:nvSpPr>
        <p:spPr>
          <a:xfrm>
            <a:off x="1243014" y="3304765"/>
            <a:ext cx="4214812" cy="2308324"/>
          </a:xfrm>
          <a:prstGeom prst="rect">
            <a:avLst/>
          </a:prstGeom>
          <a:noFill/>
        </p:spPr>
        <p:txBody>
          <a:bodyPr wrap="square" rtlCol="0">
            <a:spAutoFit/>
          </a:bodyPr>
          <a:lstStyle/>
          <a:p>
            <a:pPr algn="just"/>
            <a:r>
              <a:rPr lang="vi-V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Trung bình mỗi năm, cả nước xảy ra khoảng 300 vụ tai nạn giao thông đường thủy, làm chết hơn 250 người, hơn 100 người bị thương, thiệt hại hàng trăm tỷ đồng.</a:t>
            </a:r>
            <a:endParaRPr lang="en-US" sz="2400"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xmlns="" id="{E88525AA-3A37-42C8-A9A0-FE3A6BF6F852}"/>
              </a:ext>
            </a:extLst>
          </p:cNvPr>
          <p:cNvPicPr>
            <a:picLocks noChangeAspect="1"/>
          </p:cNvPicPr>
          <p:nvPr/>
        </p:nvPicPr>
        <p:blipFill>
          <a:blip r:embed="rId4"/>
          <a:stretch>
            <a:fillRect/>
          </a:stretch>
        </p:blipFill>
        <p:spPr>
          <a:xfrm>
            <a:off x="6343650" y="3324946"/>
            <a:ext cx="4267200" cy="2562225"/>
          </a:xfrm>
          <a:prstGeom prst="rect">
            <a:avLst/>
          </a:prstGeom>
        </p:spPr>
      </p:pic>
    </p:spTree>
    <p:extLst>
      <p:ext uri="{BB962C8B-B14F-4D97-AF65-F5344CB8AC3E}">
        <p14:creationId xmlns:p14="http://schemas.microsoft.com/office/powerpoint/2010/main" val="4104842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par>
                                <p:cTn id="15" presetID="16" presetClass="entr" presetSubtype="21"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inVertic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3490" y="58550"/>
            <a:ext cx="1626559" cy="1626559"/>
          </a:xfrm>
          <a:prstGeom prst="rect">
            <a:avLst/>
          </a:prstGeom>
        </p:spPr>
      </p:pic>
      <p:pic>
        <p:nvPicPr>
          <p:cNvPr id="6" name="Picture 5"/>
          <p:cNvPicPr>
            <a:picLocks noChangeAspect="1"/>
          </p:cNvPicPr>
          <p:nvPr/>
        </p:nvPicPr>
        <p:blipFill>
          <a:blip r:embed="rId3"/>
          <a:stretch>
            <a:fillRect/>
          </a:stretch>
        </p:blipFill>
        <p:spPr>
          <a:xfrm>
            <a:off x="10162903" y="48869"/>
            <a:ext cx="2029097" cy="1645920"/>
          </a:xfrm>
          <a:prstGeom prst="rect">
            <a:avLst/>
          </a:prstGeom>
        </p:spPr>
      </p:pic>
      <p:sp>
        <p:nvSpPr>
          <p:cNvPr id="9" name="Rectangle 8"/>
          <p:cNvSpPr/>
          <p:nvPr/>
        </p:nvSpPr>
        <p:spPr>
          <a:xfrm>
            <a:off x="3823519" y="6418613"/>
            <a:ext cx="4544962" cy="369332"/>
          </a:xfrm>
          <a:prstGeom prst="rect">
            <a:avLst/>
          </a:prstGeom>
        </p:spPr>
        <p:txBody>
          <a:bodyPr wrap="none">
            <a:spAutoFit/>
          </a:bodyPr>
          <a:lstStyle/>
          <a:p>
            <a:pPr algn="ctr"/>
            <a:r>
              <a:rPr lang="en-US" b="1" dirty="0">
                <a:solidFill>
                  <a:srgbClr val="00B0F0"/>
                </a:solidFill>
                <a:latin typeface="Arial" panose="020B0604020202020204" pitchFamily="34" charset="0"/>
                <a:cs typeface="Arial" panose="020B0604020202020204" pitchFamily="34" charset="0"/>
              </a:rPr>
              <a:t>BỘ MÔN GIÁO DỤC CHÍNH TRỊ - QP, AN</a:t>
            </a:r>
          </a:p>
        </p:txBody>
      </p:sp>
      <p:sp>
        <p:nvSpPr>
          <p:cNvPr id="10" name="Rectangle 9">
            <a:extLst>
              <a:ext uri="{FF2B5EF4-FFF2-40B4-BE49-F238E27FC236}">
                <a16:creationId xmlns:a16="http://schemas.microsoft.com/office/drawing/2014/main" xmlns="" id="{9ED77239-D4A4-4643-BC7A-92F4057EF201}"/>
              </a:ext>
            </a:extLst>
          </p:cNvPr>
          <p:cNvSpPr/>
          <p:nvPr/>
        </p:nvSpPr>
        <p:spPr>
          <a:xfrm>
            <a:off x="1966913" y="349479"/>
            <a:ext cx="8410575" cy="954107"/>
          </a:xfrm>
          <a:prstGeom prst="rect">
            <a:avLst/>
          </a:prstGeom>
        </p:spPr>
        <p:txBody>
          <a:bodyPr wrap="square">
            <a:spAutoFit/>
          </a:bodyPr>
          <a:lstStyle/>
          <a:p>
            <a:pPr algn="just">
              <a:spcAft>
                <a:spcPts val="0"/>
              </a:spcAft>
            </a:pPr>
            <a:r>
              <a:rPr lang="nl-NL" sz="2800" b="1" dirty="0">
                <a:latin typeface="Arial" panose="020B0604020202020204" pitchFamily="34" charset="0"/>
                <a:ea typeface="Times New Roman" panose="02020603050405020304" pitchFamily="18" charset="0"/>
                <a:cs typeface="Arial" panose="020B0604020202020204" pitchFamily="34" charset="0"/>
              </a:rPr>
              <a:t>I. NHỮNG VẤN ĐỀ CHUNG VỀ BẢO ĐẢM TRẬT TỰ, AN TOÀN GIAO THÔNG</a:t>
            </a:r>
            <a:endParaRPr lang="en-US" sz="2800" b="1" dirty="0">
              <a:latin typeface="Arial" panose="020B0604020202020204" pitchFamily="34" charset="0"/>
              <a:ea typeface="Times New Roman" panose="02020603050405020304" pitchFamily="18" charset="0"/>
              <a:cs typeface="Arial" panose="020B0604020202020204" pitchFamily="34" charset="0"/>
            </a:endParaRPr>
          </a:p>
        </p:txBody>
      </p:sp>
      <p:sp>
        <p:nvSpPr>
          <p:cNvPr id="2" name="TextBox 1">
            <a:extLst>
              <a:ext uri="{FF2B5EF4-FFF2-40B4-BE49-F238E27FC236}">
                <a16:creationId xmlns:a16="http://schemas.microsoft.com/office/drawing/2014/main" xmlns="" id="{53F54F2B-5CF9-4AAF-BFF8-548B03E9126A}"/>
              </a:ext>
            </a:extLst>
          </p:cNvPr>
          <p:cNvSpPr txBox="1"/>
          <p:nvPr/>
        </p:nvSpPr>
        <p:spPr>
          <a:xfrm>
            <a:off x="942975" y="1985719"/>
            <a:ext cx="10458450" cy="461665"/>
          </a:xfrm>
          <a:prstGeom prst="rect">
            <a:avLst/>
          </a:prstGeom>
          <a:noFill/>
        </p:spPr>
        <p:txBody>
          <a:bodyPr wrap="square" rtlCol="0">
            <a:spAutoFit/>
          </a:bodyPr>
          <a:lstStyle/>
          <a:p>
            <a:r>
              <a:rPr lang="vi-VN" sz="2400" b="1" i="1">
                <a:solidFill>
                  <a:srgbClr val="000000"/>
                </a:solidFill>
                <a:effectLst/>
                <a:latin typeface="Arial" panose="020B0604020202020204" pitchFamily="34" charset="0"/>
                <a:ea typeface="Malgun Gothic" panose="020B0503020000020004" pitchFamily="34" charset="-127"/>
                <a:cs typeface="Arial" panose="020B0604020202020204" pitchFamily="34" charset="0"/>
              </a:rPr>
              <a:t>1.2. Thực trạng bảo đảm trật tự an toàn giao thông ở Việt Nam gần đây</a:t>
            </a:r>
            <a:r>
              <a:rPr lang="vi-VN" sz="2400">
                <a:solidFill>
                  <a:srgbClr val="000000"/>
                </a:solidFill>
                <a:effectLst/>
                <a:latin typeface="Arial" panose="020B0604020202020204" pitchFamily="34" charset="0"/>
                <a:ea typeface="Calibri" panose="020F0502020204030204" pitchFamily="34" charset="0"/>
                <a:cs typeface="Arial" panose="020B0604020202020204" pitchFamily="34" charset="0"/>
              </a:rPr>
              <a:t> </a:t>
            </a:r>
            <a:endParaRPr lang="en-US" sz="24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xmlns="" id="{DDE5370A-96C0-4EAB-853C-0BEB5A30763D}"/>
              </a:ext>
            </a:extLst>
          </p:cNvPr>
          <p:cNvSpPr txBox="1"/>
          <p:nvPr/>
        </p:nvSpPr>
        <p:spPr>
          <a:xfrm>
            <a:off x="1104900" y="2514791"/>
            <a:ext cx="9982200" cy="447045"/>
          </a:xfrm>
          <a:prstGeom prst="rect">
            <a:avLst/>
          </a:prstGeom>
          <a:noFill/>
        </p:spPr>
        <p:txBody>
          <a:bodyPr wrap="square" rtlCol="0">
            <a:spAutoFit/>
          </a:bodyPr>
          <a:lstStyle/>
          <a:p>
            <a:pPr algn="just">
              <a:lnSpc>
                <a:spcPct val="102000"/>
              </a:lnSpc>
              <a:spcBef>
                <a:spcPts val="300"/>
              </a:spcBef>
              <a:spcAft>
                <a:spcPts val="300"/>
              </a:spcAft>
              <a:tabLst>
                <a:tab pos="977265" algn="l"/>
              </a:tabLst>
            </a:pPr>
            <a:r>
              <a:rPr lang="vi-VN" sz="2400" i="1" dirty="0">
                <a:solidFill>
                  <a:srgbClr val="000000"/>
                </a:solidFill>
                <a:effectLst/>
                <a:latin typeface="Arial" panose="020B0604020202020204" pitchFamily="34" charset="0"/>
                <a:ea typeface="Malgun Gothic" panose="020B0503020000020004" pitchFamily="34" charset="-127"/>
                <a:cs typeface="Arial" panose="020B0604020202020204" pitchFamily="34" charset="0"/>
              </a:rPr>
              <a:t>1.2.4. Thực trạng bảo đảm trật tự an toàn giao thông đường không</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sp>
        <p:nvSpPr>
          <p:cNvPr id="4" name="TextBox 3">
            <a:extLst>
              <a:ext uri="{FF2B5EF4-FFF2-40B4-BE49-F238E27FC236}">
                <a16:creationId xmlns:a16="http://schemas.microsoft.com/office/drawing/2014/main" xmlns="" id="{BBECD611-DBC6-405C-9EA6-717649170859}"/>
              </a:ext>
            </a:extLst>
          </p:cNvPr>
          <p:cNvSpPr txBox="1"/>
          <p:nvPr/>
        </p:nvSpPr>
        <p:spPr>
          <a:xfrm>
            <a:off x="6010274" y="3226505"/>
            <a:ext cx="5248275" cy="2677656"/>
          </a:xfrm>
          <a:prstGeom prst="rect">
            <a:avLst/>
          </a:prstGeom>
          <a:noFill/>
        </p:spPr>
        <p:txBody>
          <a:bodyPr wrap="square" rtlCol="0">
            <a:spAutoFit/>
          </a:bodyPr>
          <a:lstStyle/>
          <a:p>
            <a:pPr algn="just"/>
            <a:r>
              <a:rPr lang="vi-V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Trong những năm qua vẫn còn xảy ra nhiều trường hợp uy hiếp an ninh, an toàn hàng không. Các vụ việc này chủ yếu </a:t>
            </a:r>
            <a:r>
              <a:rPr lang="vi-VN" sz="2400" dirty="0">
                <a:solidFill>
                  <a:srgbClr val="000000"/>
                </a:solidFill>
                <a:effectLst/>
                <a:latin typeface="Arial" panose="020B0604020202020204" pitchFamily="34" charset="0"/>
                <a:ea typeface="Calibri" panose="020F0502020204030204" pitchFamily="34" charset="0"/>
                <a:cs typeface="Arial" panose="020B0604020202020204" pitchFamily="34" charset="0"/>
              </a:rPr>
              <a:t>xuất phát từ ý thức chấp hành pháp luật về an ninh, an toàn hàng không của người tham gia giao thông hàng không chưa cao.</a:t>
            </a:r>
            <a:endParaRPr lang="en-US" sz="2400"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xmlns="" id="{A609B3A4-E2A9-4524-BDB8-85FC8E013CFC}"/>
              </a:ext>
            </a:extLst>
          </p:cNvPr>
          <p:cNvPicPr>
            <a:picLocks noChangeAspect="1"/>
          </p:cNvPicPr>
          <p:nvPr/>
        </p:nvPicPr>
        <p:blipFill>
          <a:blip r:embed="rId4"/>
          <a:stretch>
            <a:fillRect/>
          </a:stretch>
        </p:blipFill>
        <p:spPr>
          <a:xfrm>
            <a:off x="1308919" y="3226505"/>
            <a:ext cx="4206056" cy="2774245"/>
          </a:xfrm>
          <a:prstGeom prst="rect">
            <a:avLst/>
          </a:prstGeom>
        </p:spPr>
      </p:pic>
    </p:spTree>
    <p:extLst>
      <p:ext uri="{BB962C8B-B14F-4D97-AF65-F5344CB8AC3E}">
        <p14:creationId xmlns:p14="http://schemas.microsoft.com/office/powerpoint/2010/main" val="2242892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par>
                                <p:cTn id="13" presetID="16" presetClass="entr" presetSubtype="21"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287</TotalTime>
  <Words>3327</Words>
  <Application>Microsoft Office PowerPoint</Application>
  <PresentationFormat>Widescreen</PresentationFormat>
  <Paragraphs>139</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Malgun Gothic</vt:lpstr>
      <vt:lpstr>Arial</vt:lpstr>
      <vt:lpstr>Calibri</vt:lpstr>
      <vt:lpstr>Calibri Light</vt:lpstr>
      <vt:lpstr>Times New Roman</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27</cp:revision>
  <dcterms:created xsi:type="dcterms:W3CDTF">2020-08-21T04:32:55Z</dcterms:created>
  <dcterms:modified xsi:type="dcterms:W3CDTF">2021-12-19T03:42:35Z</dcterms:modified>
</cp:coreProperties>
</file>

<file path=docProps/thumbnail.jpeg>
</file>